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lvl="0">
      <a:defRPr lang="en-US"/>
    </a:defPPr>
    <a:lvl1pPr marL="0" lvl="0" algn="l" defTabSz="457200" rtl="0" eaLnBrk="1" latinLnBrk="0" hangingPunct="1">
      <a:defRPr sz="1800" kern="1200">
        <a:solidFill>
          <a:schemeClr val="tx1"/>
        </a:solidFill>
        <a:latin typeface="+mn-lt"/>
        <a:ea typeface="+mn-ea"/>
        <a:cs typeface="+mn-cs"/>
      </a:defRPr>
    </a:lvl1pPr>
    <a:lvl2pPr marL="457200" lvl="1" algn="l" defTabSz="457200" rtl="0" eaLnBrk="1" latinLnBrk="0" hangingPunct="1">
      <a:defRPr sz="1800" kern="1200">
        <a:solidFill>
          <a:schemeClr val="tx1"/>
        </a:solidFill>
        <a:latin typeface="+mn-lt"/>
        <a:ea typeface="+mn-ea"/>
        <a:cs typeface="+mn-cs"/>
      </a:defRPr>
    </a:lvl2pPr>
    <a:lvl3pPr marL="914400" lvl="2" algn="l" defTabSz="457200" rtl="0" eaLnBrk="1" latinLnBrk="0" hangingPunct="1">
      <a:defRPr sz="1800" kern="1200">
        <a:solidFill>
          <a:schemeClr val="tx1"/>
        </a:solidFill>
        <a:latin typeface="+mn-lt"/>
        <a:ea typeface="+mn-ea"/>
        <a:cs typeface="+mn-cs"/>
      </a:defRPr>
    </a:lvl3pPr>
    <a:lvl4pPr marL="1371600" lvl="3" algn="l" defTabSz="457200" rtl="0" eaLnBrk="1" latinLnBrk="0" hangingPunct="1">
      <a:defRPr sz="1800" kern="1200">
        <a:solidFill>
          <a:schemeClr val="tx1"/>
        </a:solidFill>
        <a:latin typeface="+mn-lt"/>
        <a:ea typeface="+mn-ea"/>
        <a:cs typeface="+mn-cs"/>
      </a:defRPr>
    </a:lvl4pPr>
    <a:lvl5pPr marL="1828800" lvl="4" algn="l" defTabSz="457200" rtl="0" eaLnBrk="1" latinLnBrk="0" hangingPunct="1">
      <a:defRPr sz="1800" kern="1200">
        <a:solidFill>
          <a:schemeClr val="tx1"/>
        </a:solidFill>
        <a:latin typeface="+mn-lt"/>
        <a:ea typeface="+mn-ea"/>
        <a:cs typeface="+mn-cs"/>
      </a:defRPr>
    </a:lvl5pPr>
    <a:lvl6pPr marL="2286000" lvl="5" algn="l" defTabSz="457200" rtl="0" eaLnBrk="1" latinLnBrk="0" hangingPunct="1">
      <a:defRPr sz="1800" kern="1200">
        <a:solidFill>
          <a:schemeClr val="tx1"/>
        </a:solidFill>
        <a:latin typeface="+mn-lt"/>
        <a:ea typeface="+mn-ea"/>
        <a:cs typeface="+mn-cs"/>
      </a:defRPr>
    </a:lvl6pPr>
    <a:lvl7pPr marL="2743200" lvl="6" algn="l" defTabSz="457200" rtl="0" eaLnBrk="1" latinLnBrk="0" hangingPunct="1">
      <a:defRPr sz="1800" kern="1200">
        <a:solidFill>
          <a:schemeClr val="tx1"/>
        </a:solidFill>
        <a:latin typeface="+mn-lt"/>
        <a:ea typeface="+mn-ea"/>
        <a:cs typeface="+mn-cs"/>
      </a:defRPr>
    </a:lvl7pPr>
    <a:lvl8pPr marL="3200400" lvl="7" algn="l" defTabSz="457200" rtl="0" eaLnBrk="1" latinLnBrk="0" hangingPunct="1">
      <a:defRPr sz="1800" kern="1200">
        <a:solidFill>
          <a:schemeClr val="tx1"/>
        </a:solidFill>
        <a:latin typeface="+mn-lt"/>
        <a:ea typeface="+mn-ea"/>
        <a:cs typeface="+mn-cs"/>
      </a:defRPr>
    </a:lvl8pPr>
    <a:lvl9pPr marL="3657600" lvl="8"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215081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142113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83514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41403040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24198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1526284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4216018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160999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3417322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F20BE-E142-4DEC-A2DD-F395F7B85B72}"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393274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1F20BE-E142-4DEC-A2DD-F395F7B85B72}"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1888230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1F20BE-E142-4DEC-A2DD-F395F7B85B72}"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328121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1F20BE-E142-4DEC-A2DD-F395F7B85B72}"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128281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F20BE-E142-4DEC-A2DD-F395F7B85B72}"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300111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F20BE-E142-4DEC-A2DD-F395F7B85B72}"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423509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B1F20BE-E142-4DEC-A2DD-F395F7B85B72}"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7E39F7-6323-49E3-B4C2-DB9FA56B8038}" type="slidenum">
              <a:rPr lang="en-US" smtClean="0"/>
              <a:t>‹#›</a:t>
            </a:fld>
            <a:endParaRPr lang="en-US"/>
          </a:p>
        </p:txBody>
      </p:sp>
    </p:spTree>
    <p:extLst>
      <p:ext uri="{BB962C8B-B14F-4D97-AF65-F5344CB8AC3E}">
        <p14:creationId xmlns:p14="http://schemas.microsoft.com/office/powerpoint/2010/main" val="1369312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B1F20BE-E142-4DEC-A2DD-F395F7B85B72}" type="datetimeFigureOut">
              <a:rPr lang="en-US" smtClean="0"/>
              <a:t>12/13/2018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57E39F7-6323-49E3-B4C2-DB9FA56B8038}" type="slidenum">
              <a:rPr lang="en-US" smtClean="0"/>
              <a:t>‹#›</a:t>
            </a:fld>
            <a:endParaRPr lang="en-US"/>
          </a:p>
        </p:txBody>
      </p:sp>
    </p:spTree>
    <p:extLst>
      <p:ext uri="{BB962C8B-B14F-4D97-AF65-F5344CB8AC3E}">
        <p14:creationId xmlns:p14="http://schemas.microsoft.com/office/powerpoint/2010/main" val="54534507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32691-115F-4724-94B7-2692693C9DF9}"/>
              </a:ext>
            </a:extLst>
          </p:cNvPr>
          <p:cNvSpPr>
            <a:spLocks noGrp="1"/>
          </p:cNvSpPr>
          <p:nvPr>
            <p:ph type="ctrTitle"/>
          </p:nvPr>
        </p:nvSpPr>
        <p:spPr/>
        <p:txBody>
          <a:bodyPr/>
          <a:lstStyle/>
          <a:p>
            <a:r>
              <a:rPr lang="en-US" dirty="0"/>
              <a:t>INVESTING IN OUR FUTURE</a:t>
            </a:r>
          </a:p>
        </p:txBody>
      </p:sp>
      <p:sp>
        <p:nvSpPr>
          <p:cNvPr id="3" name="Subtitle 2">
            <a:extLst>
              <a:ext uri="{FF2B5EF4-FFF2-40B4-BE49-F238E27FC236}">
                <a16:creationId xmlns:a16="http://schemas.microsoft.com/office/drawing/2014/main" id="{C7CA1E67-A4AD-4506-B30A-9224F2A71351}"/>
              </a:ext>
            </a:extLst>
          </p:cNvPr>
          <p:cNvSpPr>
            <a:spLocks noGrp="1"/>
          </p:cNvSpPr>
          <p:nvPr>
            <p:ph type="subTitle" idx="1"/>
          </p:nvPr>
        </p:nvSpPr>
        <p:spPr/>
        <p:txBody>
          <a:bodyPr/>
          <a:lstStyle/>
          <a:p>
            <a:r>
              <a:rPr lang="en-US" b="1" dirty="0">
                <a:solidFill>
                  <a:schemeClr val="tx1"/>
                </a:solidFill>
              </a:rPr>
              <a:t>For a prosperous future</a:t>
            </a:r>
          </a:p>
        </p:txBody>
      </p:sp>
    </p:spTree>
    <p:extLst>
      <p:ext uri="{BB962C8B-B14F-4D97-AF65-F5344CB8AC3E}">
        <p14:creationId xmlns:p14="http://schemas.microsoft.com/office/powerpoint/2010/main" val="596161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endParaRPr lang="en-US" dirty="0"/>
          </a:p>
          <a:p>
            <a:pPr marL="0" indent="0">
              <a:buNone/>
            </a:pPr>
            <a:r>
              <a:rPr lang="en-US" b="1" dirty="0"/>
              <a:t>Due to the desire to select the best possible candidates, prospective participants must submit the following items:</a:t>
            </a:r>
          </a:p>
          <a:p>
            <a:pPr>
              <a:buFont typeface="Arial" panose="020B0604020202020204" pitchFamily="34" charset="0"/>
              <a:buChar char="•"/>
            </a:pPr>
            <a:r>
              <a:rPr lang="en-US" dirty="0"/>
              <a:t>A completed Application Form</a:t>
            </a:r>
          </a:p>
          <a:p>
            <a:pPr>
              <a:buFont typeface="Arial" panose="020B0604020202020204" pitchFamily="34" charset="0"/>
              <a:buChar char="•"/>
            </a:pPr>
            <a:r>
              <a:rPr lang="en-US" dirty="0"/>
              <a:t>At least two Letters of Recommendation (No more than one page per letter)</a:t>
            </a:r>
          </a:p>
          <a:p>
            <a:pPr>
              <a:buFont typeface="Arial" panose="020B0604020202020204" pitchFamily="34" charset="0"/>
              <a:buChar char="•"/>
            </a:pPr>
            <a:r>
              <a:rPr lang="en-US" dirty="0"/>
              <a:t>A brief Biographical sketch mainly related to Islamic Involvement i.e., Masjid, Dawah,  Prison services etc…</a:t>
            </a:r>
          </a:p>
          <a:p>
            <a:pPr>
              <a:buFont typeface="Arial" panose="020B0604020202020204" pitchFamily="34" charset="0"/>
              <a:buChar char="•"/>
            </a:pPr>
            <a:r>
              <a:rPr lang="en-US" dirty="0"/>
              <a:t>A signed copy of the participant commitment pledge form</a:t>
            </a:r>
          </a:p>
          <a:p>
            <a:pPr marL="0" indent="0">
              <a:buNone/>
            </a:pPr>
            <a:endParaRPr lang="en-US" dirty="0"/>
          </a:p>
        </p:txBody>
      </p:sp>
    </p:spTree>
    <p:extLst>
      <p:ext uri="{BB962C8B-B14F-4D97-AF65-F5344CB8AC3E}">
        <p14:creationId xmlns:p14="http://schemas.microsoft.com/office/powerpoint/2010/main" val="991572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invest?</a:t>
            </a:r>
          </a:p>
        </p:txBody>
      </p:sp>
      <p:sp>
        <p:nvSpPr>
          <p:cNvPr id="3" name="Content Placeholder 2"/>
          <p:cNvSpPr>
            <a:spLocks noGrp="1"/>
          </p:cNvSpPr>
          <p:nvPr>
            <p:ph idx="1"/>
          </p:nvPr>
        </p:nvSpPr>
        <p:spPr/>
        <p:txBody>
          <a:bodyPr/>
          <a:lstStyle/>
          <a:p>
            <a:r>
              <a:rPr lang="en-US" dirty="0"/>
              <a:t>Monetary Investment</a:t>
            </a:r>
          </a:p>
          <a:p>
            <a:r>
              <a:rPr lang="en-US" dirty="0"/>
              <a:t>Human capital</a:t>
            </a:r>
          </a:p>
        </p:txBody>
      </p:sp>
    </p:spTree>
    <p:extLst>
      <p:ext uri="{BB962C8B-B14F-4D97-AF65-F5344CB8AC3E}">
        <p14:creationId xmlns:p14="http://schemas.microsoft.com/office/powerpoint/2010/main" val="4031821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61CB7-B150-4380-8FCF-563671F80ABF}"/>
              </a:ext>
            </a:extLst>
          </p:cNvPr>
          <p:cNvSpPr>
            <a:spLocks noGrp="1"/>
          </p:cNvSpPr>
          <p:nvPr>
            <p:ph type="title"/>
          </p:nvPr>
        </p:nvSpPr>
        <p:spPr/>
        <p:txBody>
          <a:bodyPr/>
          <a:lstStyle/>
          <a:p>
            <a:r>
              <a:rPr lang="en-US" dirty="0"/>
              <a:t>Monetary Investment</a:t>
            </a:r>
          </a:p>
        </p:txBody>
      </p:sp>
      <p:sp>
        <p:nvSpPr>
          <p:cNvPr id="3" name="Content Placeholder 2">
            <a:extLst>
              <a:ext uri="{FF2B5EF4-FFF2-40B4-BE49-F238E27FC236}">
                <a16:creationId xmlns:a16="http://schemas.microsoft.com/office/drawing/2014/main" id="{2A9F3B31-E576-4198-8838-23C369C7EC85}"/>
              </a:ext>
            </a:extLst>
          </p:cNvPr>
          <p:cNvSpPr>
            <a:spLocks noGrp="1"/>
          </p:cNvSpPr>
          <p:nvPr>
            <p:ph idx="1"/>
          </p:nvPr>
        </p:nvSpPr>
        <p:spPr/>
        <p:txBody>
          <a:bodyPr/>
          <a:lstStyle/>
          <a:p>
            <a:r>
              <a:rPr lang="en-US" dirty="0"/>
              <a:t>There will be a monetary fee for each Masjid that will cover 4 person. And additional fee for extra persons. The monetary fee will include registration fee, meals and class material. Lodge and transportation will be separate.</a:t>
            </a:r>
          </a:p>
          <a:p>
            <a:endParaRPr lang="en-US" dirty="0"/>
          </a:p>
        </p:txBody>
      </p:sp>
    </p:spTree>
    <p:extLst>
      <p:ext uri="{BB962C8B-B14F-4D97-AF65-F5344CB8AC3E}">
        <p14:creationId xmlns:p14="http://schemas.microsoft.com/office/powerpoint/2010/main" val="4115082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C9C49-A16D-4FA7-A9C7-843CB1AF553E}"/>
              </a:ext>
            </a:extLst>
          </p:cNvPr>
          <p:cNvSpPr>
            <a:spLocks noGrp="1"/>
          </p:cNvSpPr>
          <p:nvPr>
            <p:ph type="title"/>
          </p:nvPr>
        </p:nvSpPr>
        <p:spPr/>
        <p:txBody>
          <a:bodyPr/>
          <a:lstStyle/>
          <a:p>
            <a:r>
              <a:rPr lang="en-US" dirty="0"/>
              <a:t>Human capital</a:t>
            </a:r>
          </a:p>
        </p:txBody>
      </p:sp>
      <p:sp>
        <p:nvSpPr>
          <p:cNvPr id="3" name="Content Placeholder 2">
            <a:extLst>
              <a:ext uri="{FF2B5EF4-FFF2-40B4-BE49-F238E27FC236}">
                <a16:creationId xmlns:a16="http://schemas.microsoft.com/office/drawing/2014/main" id="{D57F5534-0FFA-4F6C-88B9-3BD1B6F41D21}"/>
              </a:ext>
            </a:extLst>
          </p:cNvPr>
          <p:cNvSpPr>
            <a:spLocks noGrp="1"/>
          </p:cNvSpPr>
          <p:nvPr>
            <p:ph idx="1"/>
          </p:nvPr>
        </p:nvSpPr>
        <p:spPr/>
        <p:txBody>
          <a:bodyPr/>
          <a:lstStyle/>
          <a:p>
            <a:r>
              <a:rPr lang="en-US" dirty="0"/>
              <a:t>When need individuals who are scholars, teachers, subject matter experts in the fields of Islamic sciences, Imam training and Imam </a:t>
            </a:r>
            <a:r>
              <a:rPr lang="en-US" dirty="0" err="1"/>
              <a:t>Warith</a:t>
            </a:r>
            <a:r>
              <a:rPr lang="en-US" dirty="0"/>
              <a:t> </a:t>
            </a:r>
            <a:r>
              <a:rPr lang="en-US" dirty="0" err="1"/>
              <a:t>Deen</a:t>
            </a:r>
            <a:r>
              <a:rPr lang="en-US" dirty="0"/>
              <a:t> Mohammed’s Nomenclature, language, logic and Interpretations of Al-Islam. </a:t>
            </a:r>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1110895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already know?</a:t>
            </a:r>
          </a:p>
        </p:txBody>
      </p:sp>
      <p:sp>
        <p:nvSpPr>
          <p:cNvPr id="3" name="Content Placeholder 2"/>
          <p:cNvSpPr>
            <a:spLocks noGrp="1"/>
          </p:cNvSpPr>
          <p:nvPr>
            <p:ph idx="1"/>
          </p:nvPr>
        </p:nvSpPr>
        <p:spPr/>
        <p:txBody>
          <a:bodyPr/>
          <a:lstStyle/>
          <a:p>
            <a:pPr marL="0" indent="0">
              <a:buNone/>
            </a:pPr>
            <a:r>
              <a:rPr lang="en-US" dirty="0"/>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2130" y="2434107"/>
            <a:ext cx="7096259" cy="3464417"/>
          </a:xfrm>
          <a:prstGeom prst="rect">
            <a:avLst/>
          </a:prstGeom>
        </p:spPr>
      </p:pic>
    </p:spTree>
    <p:extLst>
      <p:ext uri="{BB962C8B-B14F-4D97-AF65-F5344CB8AC3E}">
        <p14:creationId xmlns:p14="http://schemas.microsoft.com/office/powerpoint/2010/main" val="3528063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6496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69D06-BB9D-402F-AB30-DC96948F6992}"/>
              </a:ext>
            </a:extLst>
          </p:cNvPr>
          <p:cNvSpPr>
            <a:spLocks noGrp="1"/>
          </p:cNvSpPr>
          <p:nvPr>
            <p:ph type="title"/>
          </p:nvPr>
        </p:nvSpPr>
        <p:spPr/>
        <p:txBody>
          <a:bodyPr/>
          <a:lstStyle/>
          <a:p>
            <a:r>
              <a:rPr lang="en-US" dirty="0"/>
              <a:t>SUCCESSION PLAN for Imams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0394" y="2248694"/>
            <a:ext cx="6191250" cy="3705225"/>
          </a:xfrm>
        </p:spPr>
      </p:pic>
    </p:spTree>
    <p:extLst>
      <p:ext uri="{BB962C8B-B14F-4D97-AF65-F5344CB8AC3E}">
        <p14:creationId xmlns:p14="http://schemas.microsoft.com/office/powerpoint/2010/main" val="3057724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D97F-02CE-48A7-974D-4A358C8134E5}"/>
              </a:ext>
            </a:extLst>
          </p:cNvPr>
          <p:cNvSpPr>
            <a:spLocks noGrp="1"/>
          </p:cNvSpPr>
          <p:nvPr>
            <p:ph type="title"/>
          </p:nvPr>
        </p:nvSpPr>
        <p:spPr/>
        <p:txBody>
          <a:bodyPr>
            <a:normAutofit fontScale="90000"/>
          </a:bodyPr>
          <a:lstStyle/>
          <a:p>
            <a:r>
              <a:rPr lang="en-US" dirty="0"/>
              <a:t>Imam’s Training and development Program</a:t>
            </a:r>
            <a:br>
              <a:rPr lang="en-US" dirty="0"/>
            </a:br>
            <a:r>
              <a:rPr lang="en-US" dirty="0"/>
              <a:t>(ITDP)</a:t>
            </a:r>
          </a:p>
        </p:txBody>
      </p:sp>
      <p:sp>
        <p:nvSpPr>
          <p:cNvPr id="3" name="Content Placeholder 2">
            <a:extLst>
              <a:ext uri="{FF2B5EF4-FFF2-40B4-BE49-F238E27FC236}">
                <a16:creationId xmlns:a16="http://schemas.microsoft.com/office/drawing/2014/main" id="{70AAB162-DAF4-4213-9E74-8ECC8235CD4D}"/>
              </a:ext>
            </a:extLst>
          </p:cNvPr>
          <p:cNvSpPr>
            <a:spLocks noGrp="1"/>
          </p:cNvSpPr>
          <p:nvPr>
            <p:ph idx="1"/>
          </p:nvPr>
        </p:nvSpPr>
        <p:spPr/>
        <p:txBody>
          <a:bodyPr/>
          <a:lstStyle/>
          <a:p>
            <a:r>
              <a:rPr lang="en-US" dirty="0"/>
              <a:t>The Program is primarily for persons who have exhibited a natural disposition for and desiring to work in the cause of Al-Islam and who wish to enhance or improve their Islamic education, leadership abilities and competencies. </a:t>
            </a:r>
          </a:p>
        </p:txBody>
      </p:sp>
    </p:spTree>
    <p:extLst>
      <p:ext uri="{BB962C8B-B14F-4D97-AF65-F5344CB8AC3E}">
        <p14:creationId xmlns:p14="http://schemas.microsoft.com/office/powerpoint/2010/main" val="2220095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91B00-BBDE-4DA5-BF58-A73C7A81369F}"/>
              </a:ext>
            </a:extLst>
          </p:cNvPr>
          <p:cNvSpPr>
            <a:spLocks noGrp="1"/>
          </p:cNvSpPr>
          <p:nvPr>
            <p:ph type="title"/>
          </p:nvPr>
        </p:nvSpPr>
        <p:spPr/>
        <p:txBody>
          <a:bodyPr/>
          <a:lstStyle/>
          <a:p>
            <a:r>
              <a:rPr lang="en-US" dirty="0"/>
              <a:t>ITDP Components</a:t>
            </a:r>
          </a:p>
        </p:txBody>
      </p:sp>
      <p:sp>
        <p:nvSpPr>
          <p:cNvPr id="4" name="Content Placeholder 3">
            <a:extLst>
              <a:ext uri="{FF2B5EF4-FFF2-40B4-BE49-F238E27FC236}">
                <a16:creationId xmlns:a16="http://schemas.microsoft.com/office/drawing/2014/main" id="{26D1F3B1-4DDE-40C1-B5F0-327FE1DDF118}"/>
              </a:ext>
            </a:extLst>
          </p:cNvPr>
          <p:cNvSpPr>
            <a:spLocks noGrp="1"/>
          </p:cNvSpPr>
          <p:nvPr>
            <p:ph idx="1"/>
          </p:nvPr>
        </p:nvSpPr>
        <p:spPr/>
        <p:txBody>
          <a:bodyPr/>
          <a:lstStyle/>
          <a:p>
            <a:r>
              <a:rPr lang="en-US" dirty="0"/>
              <a:t>Imams training </a:t>
            </a:r>
          </a:p>
          <a:p>
            <a:r>
              <a:rPr lang="en-US" dirty="0"/>
              <a:t>Islamic Sciences </a:t>
            </a:r>
          </a:p>
          <a:p>
            <a:r>
              <a:rPr lang="en-US" dirty="0" err="1"/>
              <a:t>Warith</a:t>
            </a:r>
            <a:r>
              <a:rPr lang="en-US" dirty="0"/>
              <a:t> </a:t>
            </a:r>
            <a:r>
              <a:rPr lang="en-US" dirty="0" err="1"/>
              <a:t>Deen</a:t>
            </a:r>
            <a:r>
              <a:rPr lang="en-US" dirty="0"/>
              <a:t> Muhammad’s interpretations, principles, and insights on Al-Islam in the context of American Society.  </a:t>
            </a:r>
          </a:p>
        </p:txBody>
      </p:sp>
    </p:spTree>
    <p:extLst>
      <p:ext uri="{BB962C8B-B14F-4D97-AF65-F5344CB8AC3E}">
        <p14:creationId xmlns:p14="http://schemas.microsoft.com/office/powerpoint/2010/main" val="3636151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504F4-529A-46EF-BDBA-488D05AD9E2F}"/>
              </a:ext>
            </a:extLst>
          </p:cNvPr>
          <p:cNvSpPr>
            <a:spLocks noGrp="1"/>
          </p:cNvSpPr>
          <p:nvPr>
            <p:ph type="title"/>
          </p:nvPr>
        </p:nvSpPr>
        <p:spPr/>
        <p:txBody>
          <a:bodyPr/>
          <a:lstStyle/>
          <a:p>
            <a:r>
              <a:rPr lang="en-US" dirty="0"/>
              <a:t>Islamic Sciences</a:t>
            </a:r>
          </a:p>
        </p:txBody>
      </p:sp>
      <p:sp>
        <p:nvSpPr>
          <p:cNvPr id="3" name="Content Placeholder 2">
            <a:extLst>
              <a:ext uri="{FF2B5EF4-FFF2-40B4-BE49-F238E27FC236}">
                <a16:creationId xmlns:a16="http://schemas.microsoft.com/office/drawing/2014/main" id="{BF30F5EC-B3AC-4424-9E21-90184EF8EBD1}"/>
              </a:ext>
            </a:extLst>
          </p:cNvPr>
          <p:cNvSpPr>
            <a:spLocks noGrp="1"/>
          </p:cNvSpPr>
          <p:nvPr>
            <p:ph idx="1"/>
          </p:nvPr>
        </p:nvSpPr>
        <p:spPr/>
        <p:txBody>
          <a:bodyPr>
            <a:normAutofit fontScale="92500" lnSpcReduction="10000"/>
          </a:bodyPr>
          <a:lstStyle/>
          <a:p>
            <a:pPr marL="0" indent="0">
              <a:buNone/>
            </a:pPr>
            <a:r>
              <a:rPr lang="en-US" dirty="0"/>
              <a:t>Imam Muhammad said: So no matter how old you are, if you accept what the Prophet has given us, you feel an obligation on you to increase your knowledge. Go back to school! Live in school! Die a student! This is my commitment, and it should be the commitment of every Muslim.</a:t>
            </a:r>
          </a:p>
          <a:p>
            <a:pPr marL="0" indent="0">
              <a:buNone/>
            </a:pPr>
            <a:r>
              <a:rPr lang="en-US" dirty="0"/>
              <a:t>Dear Muslims, we are addressing now the need for us to be strong in Islamic knowledge, and the only way we can be strong in Islamic knowledge is to turn to the pure sources, the Qur'an, the Hadith, the Sunnah of the Prophet, the </a:t>
            </a:r>
            <a:r>
              <a:rPr lang="en-US" dirty="0" err="1"/>
              <a:t>Seerah</a:t>
            </a:r>
            <a:r>
              <a:rPr lang="en-US" dirty="0"/>
              <a:t>, the history of the Prophet. Return to the wisdom of those learned companions, the wisdom of those learned Imams who have survived the early days of the Muslims to pass on the knowledge to us. Study that, learn it so that you will become strong in knowledge."</a:t>
            </a:r>
          </a:p>
          <a:p>
            <a:pPr marL="0" indent="0">
              <a:buNone/>
            </a:pPr>
            <a:r>
              <a:rPr lang="en-US" dirty="0"/>
              <a:t>12-27-85_KNOW YOUR RELIGION</a:t>
            </a:r>
          </a:p>
          <a:p>
            <a:pPr marL="0" indent="0">
              <a:buNone/>
            </a:pPr>
            <a:r>
              <a:rPr lang="en-US" dirty="0"/>
              <a:t>(Editor's note: The following is excerpted from an address Imam Muhammad delivered November 2. 1985 at Masjid Felix Bilal in Los Angeles)</a:t>
            </a:r>
          </a:p>
          <a:p>
            <a:endParaRPr lang="en-US" dirty="0"/>
          </a:p>
        </p:txBody>
      </p:sp>
    </p:spTree>
    <p:extLst>
      <p:ext uri="{BB962C8B-B14F-4D97-AF65-F5344CB8AC3E}">
        <p14:creationId xmlns:p14="http://schemas.microsoft.com/office/powerpoint/2010/main" val="4035864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9D67B-B3CD-4587-9F1F-DD0780CF4571}"/>
              </a:ext>
            </a:extLst>
          </p:cNvPr>
          <p:cNvSpPr>
            <a:spLocks noGrp="1"/>
          </p:cNvSpPr>
          <p:nvPr>
            <p:ph type="title"/>
          </p:nvPr>
        </p:nvSpPr>
        <p:spPr/>
        <p:txBody>
          <a:bodyPr/>
          <a:lstStyle/>
          <a:p>
            <a:r>
              <a:rPr lang="en-US" dirty="0"/>
              <a:t>Islamic Sciences:</a:t>
            </a:r>
          </a:p>
        </p:txBody>
      </p:sp>
      <p:sp>
        <p:nvSpPr>
          <p:cNvPr id="3" name="Content Placeholder 2">
            <a:extLst>
              <a:ext uri="{FF2B5EF4-FFF2-40B4-BE49-F238E27FC236}">
                <a16:creationId xmlns:a16="http://schemas.microsoft.com/office/drawing/2014/main" id="{B3EDBD99-C81B-4D3C-95B5-3A4096F52100}"/>
              </a:ext>
            </a:extLst>
          </p:cNvPr>
          <p:cNvSpPr>
            <a:spLocks noGrp="1"/>
          </p:cNvSpPr>
          <p:nvPr>
            <p:ph idx="1"/>
          </p:nvPr>
        </p:nvSpPr>
        <p:spPr/>
        <p:txBody>
          <a:bodyPr>
            <a:normAutofit/>
          </a:bodyPr>
          <a:lstStyle/>
          <a:p>
            <a:r>
              <a:rPr lang="en-US" sz="3600" dirty="0" err="1"/>
              <a:t>Ulum</a:t>
            </a:r>
            <a:r>
              <a:rPr lang="en-US" sz="3600" dirty="0"/>
              <a:t> al Qur’an (Science of the Qur’an), </a:t>
            </a:r>
            <a:r>
              <a:rPr lang="en-US" sz="3600" dirty="0" err="1"/>
              <a:t>Ulum</a:t>
            </a:r>
            <a:r>
              <a:rPr lang="en-US" sz="3600" dirty="0"/>
              <a:t> al Hadith (Science of Hadith), </a:t>
            </a:r>
            <a:r>
              <a:rPr lang="en-US" sz="3600" dirty="0" err="1"/>
              <a:t>Nahw</a:t>
            </a:r>
            <a:r>
              <a:rPr lang="en-US" sz="3600" dirty="0"/>
              <a:t> ( Arabic Grammar), </a:t>
            </a:r>
            <a:r>
              <a:rPr lang="en-US" sz="3600" dirty="0" err="1"/>
              <a:t>Seerah</a:t>
            </a:r>
            <a:r>
              <a:rPr lang="en-US" sz="3600" dirty="0"/>
              <a:t> (Biograph of the Prophet Muhammad) Shariah (Islamic Law) </a:t>
            </a:r>
            <a:r>
              <a:rPr lang="en-US" sz="3600" dirty="0" err="1"/>
              <a:t>Usul</a:t>
            </a:r>
            <a:r>
              <a:rPr lang="en-US" sz="3600" dirty="0"/>
              <a:t> al </a:t>
            </a:r>
            <a:r>
              <a:rPr lang="en-US" sz="3600" dirty="0" err="1"/>
              <a:t>Fiqh</a:t>
            </a:r>
            <a:r>
              <a:rPr lang="en-US" sz="3600" dirty="0"/>
              <a:t> (Islamic </a:t>
            </a:r>
            <a:r>
              <a:rPr lang="en-US" sz="3600" dirty="0" err="1"/>
              <a:t>Jurispendence</a:t>
            </a:r>
            <a:r>
              <a:rPr lang="en-US" sz="3600" dirty="0"/>
              <a:t>)etc… </a:t>
            </a:r>
          </a:p>
        </p:txBody>
      </p:sp>
    </p:spTree>
    <p:extLst>
      <p:ext uri="{BB962C8B-B14F-4D97-AF65-F5344CB8AC3E}">
        <p14:creationId xmlns:p14="http://schemas.microsoft.com/office/powerpoint/2010/main" val="4123842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34038-B23D-43ED-A7FC-F8D3AFADA650}"/>
              </a:ext>
            </a:extLst>
          </p:cNvPr>
          <p:cNvSpPr>
            <a:spLocks noGrp="1"/>
          </p:cNvSpPr>
          <p:nvPr>
            <p:ph type="title"/>
          </p:nvPr>
        </p:nvSpPr>
        <p:spPr>
          <a:xfrm>
            <a:off x="1235964" y="548640"/>
            <a:ext cx="9720072" cy="1499616"/>
          </a:xfrm>
        </p:spPr>
        <p:txBody>
          <a:bodyPr/>
          <a:lstStyle/>
          <a:p>
            <a:r>
              <a:rPr lang="en-US" dirty="0"/>
              <a:t>IWDM’s body of knowledge</a:t>
            </a:r>
          </a:p>
        </p:txBody>
      </p:sp>
      <p:sp>
        <p:nvSpPr>
          <p:cNvPr id="3" name="Content Placeholder 2">
            <a:extLst>
              <a:ext uri="{FF2B5EF4-FFF2-40B4-BE49-F238E27FC236}">
                <a16:creationId xmlns:a16="http://schemas.microsoft.com/office/drawing/2014/main" id="{38E7ADD6-B17D-4027-B51D-C3B9387D2648}"/>
              </a:ext>
            </a:extLst>
          </p:cNvPr>
          <p:cNvSpPr>
            <a:spLocks noGrp="1"/>
          </p:cNvSpPr>
          <p:nvPr>
            <p:ph idx="1"/>
          </p:nvPr>
        </p:nvSpPr>
        <p:spPr/>
        <p:txBody>
          <a:bodyPr/>
          <a:lstStyle/>
          <a:p>
            <a:r>
              <a:rPr lang="en-US" dirty="0"/>
              <a:t>The study of Imam Muhammad’s Nomenclature: The system of terms and the rules for forming these terms particular contexts. (Language-logic). His interpretation of the Qur’an and the life example of Prophet Muhammad. The end product of study IMWDM as body of knowledge will produce a familiarization, (affinity) and intimacy of IMWDM knowledge base. </a:t>
            </a:r>
            <a:r>
              <a:rPr lang="en-US"/>
              <a:t>“</a:t>
            </a:r>
            <a:endParaRPr lang="en-US" dirty="0"/>
          </a:p>
        </p:txBody>
      </p:sp>
    </p:spTree>
    <p:extLst>
      <p:ext uri="{BB962C8B-B14F-4D97-AF65-F5344CB8AC3E}">
        <p14:creationId xmlns:p14="http://schemas.microsoft.com/office/powerpoint/2010/main" val="3877696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AEE26-9E7D-4B8E-8FD6-2349832F749E}"/>
              </a:ext>
            </a:extLst>
          </p:cNvPr>
          <p:cNvSpPr>
            <a:spLocks noGrp="1"/>
          </p:cNvSpPr>
          <p:nvPr>
            <p:ph type="title"/>
          </p:nvPr>
        </p:nvSpPr>
        <p:spPr/>
        <p:txBody>
          <a:bodyPr/>
          <a:lstStyle/>
          <a:p>
            <a:r>
              <a:rPr lang="en-US" dirty="0"/>
              <a:t>Pilot three Day retreat</a:t>
            </a:r>
          </a:p>
        </p:txBody>
      </p:sp>
      <p:sp>
        <p:nvSpPr>
          <p:cNvPr id="3" name="Content Placeholder 2">
            <a:extLst>
              <a:ext uri="{FF2B5EF4-FFF2-40B4-BE49-F238E27FC236}">
                <a16:creationId xmlns:a16="http://schemas.microsoft.com/office/drawing/2014/main" id="{3F2DBD02-1105-4193-9682-C36E51D8A529}"/>
              </a:ext>
            </a:extLst>
          </p:cNvPr>
          <p:cNvSpPr>
            <a:spLocks noGrp="1"/>
          </p:cNvSpPr>
          <p:nvPr>
            <p:ph idx="1"/>
          </p:nvPr>
        </p:nvSpPr>
        <p:spPr/>
        <p:txBody>
          <a:bodyPr/>
          <a:lstStyle/>
          <a:p>
            <a:r>
              <a:rPr lang="en-US" b="1" dirty="0"/>
              <a:t>This three day pilot retreat will be designed to familiarize the participants with introductory information to enable them to assume </a:t>
            </a:r>
            <a:r>
              <a:rPr lang="en-US" b="1" dirty="0" err="1"/>
              <a:t>Imamship</a:t>
            </a:r>
            <a:r>
              <a:rPr lang="en-US" b="1" dirty="0"/>
              <a:t> duties in a Jamaat of the Muslim Community. The topics to be covered include a comprehensive overview study of Imam Muhammad’s Nomenclature, Arabic, </a:t>
            </a:r>
            <a:r>
              <a:rPr lang="en-US" b="1" dirty="0" err="1"/>
              <a:t>Ulum</a:t>
            </a:r>
            <a:r>
              <a:rPr lang="en-US" b="1" dirty="0"/>
              <a:t> al Qur’an, </a:t>
            </a:r>
            <a:r>
              <a:rPr lang="en-US" b="1" dirty="0" err="1"/>
              <a:t>Ulum</a:t>
            </a:r>
            <a:r>
              <a:rPr lang="en-US" b="1" dirty="0"/>
              <a:t> al Hadith, </a:t>
            </a:r>
            <a:r>
              <a:rPr lang="en-US" b="1" dirty="0" err="1"/>
              <a:t>Seerah</a:t>
            </a:r>
            <a:r>
              <a:rPr lang="en-US" b="1" dirty="0"/>
              <a:t>, Islamic History, </a:t>
            </a:r>
            <a:r>
              <a:rPr lang="en-US" b="1" dirty="0" err="1"/>
              <a:t>Usul</a:t>
            </a:r>
            <a:r>
              <a:rPr lang="en-US" b="1" dirty="0"/>
              <a:t> al-</a:t>
            </a:r>
            <a:r>
              <a:rPr lang="en-US" b="1" dirty="0" err="1"/>
              <a:t>Fiqh</a:t>
            </a:r>
            <a:r>
              <a:rPr lang="en-US" b="1" dirty="0"/>
              <a:t>, Pastoral Care, Masjid Management, </a:t>
            </a:r>
            <a:r>
              <a:rPr lang="en-US" b="1" dirty="0" err="1"/>
              <a:t>Janazaa</a:t>
            </a:r>
            <a:r>
              <a:rPr lang="en-US" b="1" dirty="0"/>
              <a:t>, Nikah, </a:t>
            </a:r>
            <a:r>
              <a:rPr lang="en-US" b="1" dirty="0" err="1"/>
              <a:t>Talaq</a:t>
            </a:r>
            <a:r>
              <a:rPr lang="en-US" b="1" dirty="0"/>
              <a:t>, </a:t>
            </a:r>
            <a:r>
              <a:rPr lang="en-US" b="1" dirty="0" err="1"/>
              <a:t>Khutbah</a:t>
            </a:r>
            <a:r>
              <a:rPr lang="en-US" b="1" dirty="0"/>
              <a:t> development and interfaith dialogue.</a:t>
            </a:r>
          </a:p>
        </p:txBody>
      </p:sp>
    </p:spTree>
    <p:extLst>
      <p:ext uri="{BB962C8B-B14F-4D97-AF65-F5344CB8AC3E}">
        <p14:creationId xmlns:p14="http://schemas.microsoft.com/office/powerpoint/2010/main" val="338438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3F968-EB03-4654-BE1A-283609168519}"/>
              </a:ext>
            </a:extLst>
          </p:cNvPr>
          <p:cNvSpPr>
            <a:spLocks noGrp="1"/>
          </p:cNvSpPr>
          <p:nvPr>
            <p:ph type="title"/>
          </p:nvPr>
        </p:nvSpPr>
        <p:spPr/>
        <p:txBody>
          <a:bodyPr/>
          <a:lstStyle/>
          <a:p>
            <a:pPr algn="ctr"/>
            <a:r>
              <a:rPr lang="en-US" dirty="0"/>
              <a:t>Audience</a:t>
            </a:r>
          </a:p>
        </p:txBody>
      </p:sp>
      <p:sp>
        <p:nvSpPr>
          <p:cNvPr id="3" name="Content Placeholder 2">
            <a:extLst>
              <a:ext uri="{FF2B5EF4-FFF2-40B4-BE49-F238E27FC236}">
                <a16:creationId xmlns:a16="http://schemas.microsoft.com/office/drawing/2014/main" id="{3248672C-F714-40C5-A5F7-DEF270ABAA77}"/>
              </a:ext>
            </a:extLst>
          </p:cNvPr>
          <p:cNvSpPr>
            <a:spLocks noGrp="1"/>
          </p:cNvSpPr>
          <p:nvPr>
            <p:ph idx="1"/>
          </p:nvPr>
        </p:nvSpPr>
        <p:spPr/>
        <p:txBody>
          <a:bodyPr/>
          <a:lstStyle/>
          <a:p>
            <a:r>
              <a:rPr lang="en-US" dirty="0"/>
              <a:t>Potential adult/young adult males who can serve in the function of Imams. While the primary objective and focus is on potential adult/young adult males, provisions will be made to accommodate women for particular sessions. </a:t>
            </a:r>
          </a:p>
        </p:txBody>
      </p:sp>
    </p:spTree>
    <p:extLst>
      <p:ext uri="{BB962C8B-B14F-4D97-AF65-F5344CB8AC3E}">
        <p14:creationId xmlns:p14="http://schemas.microsoft.com/office/powerpoint/2010/main" val="5293030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686</Words>
  <Application>Microsoft Office PowerPoint</Application>
  <PresentationFormat>Widescreen</PresentationFormat>
  <Paragraphs>40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Facet</vt:lpstr>
      <vt:lpstr>INVESTING IN OUR FUTURE</vt:lpstr>
      <vt:lpstr>SUCCESSION PLAN for Imams</vt:lpstr>
      <vt:lpstr>Imam’s Training and development Program (ITDP)</vt:lpstr>
      <vt:lpstr>ITDP Components</vt:lpstr>
      <vt:lpstr>Islamic Sciences</vt:lpstr>
      <vt:lpstr>Islamic Sciences:</vt:lpstr>
      <vt:lpstr>IWDM’s body of knowledge</vt:lpstr>
      <vt:lpstr>Pilot three Day retreat</vt:lpstr>
      <vt:lpstr>Audience</vt:lpstr>
      <vt:lpstr>Requirements</vt:lpstr>
      <vt:lpstr>How to invest?</vt:lpstr>
      <vt:lpstr>Monetary Investment</vt:lpstr>
      <vt:lpstr>Human capital</vt:lpstr>
      <vt:lpstr>What do you already know?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INVESTING IN OUR FUTURE</dc:title>
  <dc:creator>Mubaashir Uqdah</dc:creator>
  <cp:lastModifiedBy>Mubaashir Uqdah</cp:lastModifiedBy>
  <cp:revision>1</cp:revision>
  <dcterms:modified xsi:type="dcterms:W3CDTF">2018-12-14T03:31:52Z</dcterms:modified>
</cp:coreProperties>
</file>