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259" r:id="rId2"/>
    <p:sldId id="299" r:id="rId3"/>
    <p:sldId id="301" r:id="rId4"/>
    <p:sldId id="276" r:id="rId5"/>
    <p:sldId id="311" r:id="rId6"/>
    <p:sldId id="317" r:id="rId7"/>
    <p:sldId id="318" r:id="rId8"/>
    <p:sldId id="319" r:id="rId9"/>
    <p:sldId id="315" r:id="rId10"/>
    <p:sldId id="320" r:id="rId11"/>
    <p:sldId id="321" r:id="rId12"/>
    <p:sldId id="322" r:id="rId13"/>
    <p:sldId id="323" r:id="rId14"/>
    <p:sldId id="328" r:id="rId15"/>
    <p:sldId id="330" r:id="rId16"/>
    <p:sldId id="334" r:id="rId17"/>
    <p:sldId id="339" r:id="rId18"/>
    <p:sldId id="340" r:id="rId19"/>
    <p:sldId id="331" r:id="rId20"/>
    <p:sldId id="314" r:id="rId21"/>
    <p:sldId id="285" r:id="rId22"/>
    <p:sldId id="288" r:id="rId23"/>
    <p:sldId id="336" r:id="rId24"/>
    <p:sldId id="324" r:id="rId25"/>
    <p:sldId id="326" r:id="rId26"/>
    <p:sldId id="332" r:id="rId27"/>
    <p:sldId id="333" r:id="rId28"/>
    <p:sldId id="335" r:id="rId29"/>
    <p:sldId id="325" r:id="rId30"/>
    <p:sldId id="302" r:id="rId31"/>
    <p:sldId id="303" r:id="rId32"/>
    <p:sldId id="304" r:id="rId33"/>
    <p:sldId id="338" r:id="rId34"/>
    <p:sldId id="305" r:id="rId35"/>
    <p:sldId id="308" r:id="rId36"/>
    <p:sldId id="310" r:id="rId37"/>
    <p:sldId id="327" r:id="rId38"/>
    <p:sldId id="337" r:id="rId39"/>
    <p:sldId id="293" r:id="rId40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434" autoAdjust="0"/>
  </p:normalViewPr>
  <p:slideViewPr>
    <p:cSldViewPr>
      <p:cViewPr varScale="1">
        <p:scale>
          <a:sx n="82" d="100"/>
          <a:sy n="82" d="100"/>
        </p:scale>
        <p:origin x="150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0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728" y="-88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CD3DB-3012-4301-A156-B0BD3182EE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80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63EA7-0632-4C38-9255-5749502FE365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57AC3-E6A1-4510-8D54-1F6B78F66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57AC3-E6A1-4510-8D54-1F6B78F6682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A51E-5B34-453D-AE92-13A47FD518DB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81C1-65B5-4A4A-91F8-703F8A1491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A51E-5B34-453D-AE92-13A47FD518DB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81C1-65B5-4A4A-91F8-703F8A149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A51E-5B34-453D-AE92-13A47FD518DB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81C1-65B5-4A4A-91F8-703F8A149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A51E-5B34-453D-AE92-13A47FD518DB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81C1-65B5-4A4A-91F8-703F8A149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A51E-5B34-453D-AE92-13A47FD518DB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81C1-65B5-4A4A-91F8-703F8A149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A51E-5B34-453D-AE92-13A47FD518DB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81C1-65B5-4A4A-91F8-703F8A149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A51E-5B34-453D-AE92-13A47FD518DB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81C1-65B5-4A4A-91F8-703F8A149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A51E-5B34-453D-AE92-13A47FD518DB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81C1-65B5-4A4A-91F8-703F8A149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A51E-5B34-453D-AE92-13A47FD518DB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81C1-65B5-4A4A-91F8-703F8A149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A51E-5B34-453D-AE92-13A47FD518DB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81C1-65B5-4A4A-91F8-703F8A1491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E5BA51E-5B34-453D-AE92-13A47FD518DB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ECD81C1-65B5-4A4A-91F8-703F8A149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E5BA51E-5B34-453D-AE92-13A47FD518DB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ECD81C1-65B5-4A4A-91F8-703F8A149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corpus.quran.com/wordbyword.jsp?chapter=3&amp;verse=104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corpus.quran.com/wordbyword.jsp?chapter=33&amp;verse=36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corpus.quran.com/wordbyword.jsp?chapter=42&amp;verse=3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362200"/>
            <a:ext cx="8077200" cy="2286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smtClean="0"/>
              <a:t>Developing Community with</a:t>
            </a:r>
            <a:r>
              <a:rPr lang="en-US" sz="5300" b="1" dirty="0" smtClean="0"/>
              <a:t/>
            </a:r>
            <a:br>
              <a:rPr lang="en-US" sz="5300" b="1" dirty="0" smtClean="0"/>
            </a:br>
            <a:r>
              <a:rPr lang="en-US" sz="5300" b="1" i="1" dirty="0" smtClean="0"/>
              <a:t>“</a:t>
            </a:r>
            <a:r>
              <a:rPr lang="en-US" sz="5300" i="1" dirty="0" err="1" smtClean="0"/>
              <a:t>Shuraa</a:t>
            </a:r>
            <a:r>
              <a:rPr lang="en-US" sz="5300" i="1" dirty="0" smtClean="0"/>
              <a:t> </a:t>
            </a:r>
            <a:r>
              <a:rPr lang="en-US" sz="5300" i="1" dirty="0" err="1" smtClean="0"/>
              <a:t>Baynahum</a:t>
            </a:r>
            <a:r>
              <a:rPr lang="en-US" sz="5300" b="1" i="1" dirty="0" smtClean="0"/>
              <a:t>” </a:t>
            </a:r>
            <a:r>
              <a:rPr lang="en-US" sz="4400" b="1" i="1" dirty="0" smtClean="0"/>
              <a:t/>
            </a:r>
            <a:br>
              <a:rPr lang="en-US" sz="4400" b="1" i="1" dirty="0" smtClean="0"/>
            </a:br>
            <a:r>
              <a:rPr lang="en-US" sz="3200" dirty="0" smtClean="0"/>
              <a:t>Principles, Practices, &amp; Challenges</a:t>
            </a:r>
            <a:endParaRPr lang="en-US" sz="32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181600"/>
            <a:ext cx="8077200" cy="1499616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2015 </a:t>
            </a:r>
            <a:r>
              <a:rPr lang="en-US" sz="4000" b="1" dirty="0" smtClean="0">
                <a:solidFill>
                  <a:schemeClr val="tx1"/>
                </a:solidFill>
              </a:rPr>
              <a:t>Legacy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Conference:</a:t>
            </a:r>
          </a:p>
          <a:p>
            <a:r>
              <a:rPr lang="en-US" sz="3300" b="1" dirty="0" smtClean="0">
                <a:solidFill>
                  <a:schemeClr val="tx1"/>
                </a:solidFill>
              </a:rPr>
              <a:t>Imam Bashir Ali</a:t>
            </a:r>
          </a:p>
          <a:p>
            <a:r>
              <a:rPr lang="en-US" sz="3300" b="1" smtClean="0">
                <a:solidFill>
                  <a:schemeClr val="tx1"/>
                </a:solidFill>
              </a:rPr>
              <a:t>October, </a:t>
            </a:r>
            <a:r>
              <a:rPr lang="en-US" sz="3300" b="1" dirty="0" smtClean="0">
                <a:solidFill>
                  <a:schemeClr val="tx1"/>
                </a:solidFill>
              </a:rPr>
              <a:t>2015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Bismillah - oval shaped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2743200" y="457200"/>
            <a:ext cx="3657600" cy="1676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C:\Users\bishop9375\AppData\Local\Microsoft\Windows\Temporary Internet Files\Content.IE5\M8EV269N\MC900309844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1676400" cy="838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1295400"/>
            <a:ext cx="167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22376"/>
          </a:xfrm>
        </p:spPr>
        <p:txBody>
          <a:bodyPr>
            <a:noAutofit/>
          </a:bodyPr>
          <a:lstStyle/>
          <a:p>
            <a:pPr algn="ctr"/>
            <a:r>
              <a:rPr lang="en-US" dirty="0" err="1" smtClean="0"/>
              <a:t>Amruhum</a:t>
            </a:r>
            <a:r>
              <a:rPr lang="en-US" dirty="0" smtClean="0"/>
              <a:t> </a:t>
            </a:r>
            <a:r>
              <a:rPr lang="en-US" dirty="0" err="1" smtClean="0"/>
              <a:t>Shuraa</a:t>
            </a:r>
            <a:r>
              <a:rPr lang="en-US" dirty="0" smtClean="0"/>
              <a:t> </a:t>
            </a:r>
            <a:r>
              <a:rPr lang="en-US" dirty="0" err="1" smtClean="0"/>
              <a:t>Baynahum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In Human Nature (Creation)</a:t>
            </a:r>
            <a:endParaRPr lang="en-US" sz="1800" b="1" dirty="0" smtClean="0"/>
          </a:p>
          <a:p>
            <a:pPr lvl="0">
              <a:buNone/>
            </a:pPr>
            <a:endParaRPr lang="en-US" sz="1800" dirty="0" smtClean="0"/>
          </a:p>
          <a:p>
            <a:r>
              <a:rPr lang="en-US" sz="3600" dirty="0" smtClean="0"/>
              <a:t>Human Development Continuum</a:t>
            </a:r>
          </a:p>
          <a:p>
            <a:pPr lvl="1"/>
            <a:r>
              <a:rPr lang="en-US" dirty="0" smtClean="0"/>
              <a:t>Initial-</a:t>
            </a:r>
            <a:r>
              <a:rPr lang="en-US" b="1" dirty="0" smtClean="0"/>
              <a:t>Dependent</a:t>
            </a:r>
          </a:p>
          <a:p>
            <a:pPr lvl="1"/>
            <a:r>
              <a:rPr lang="en-US" dirty="0" smtClean="0"/>
              <a:t>Transitory-</a:t>
            </a:r>
            <a:r>
              <a:rPr lang="en-US" b="1" dirty="0" smtClean="0"/>
              <a:t>Independent</a:t>
            </a:r>
          </a:p>
          <a:p>
            <a:pPr lvl="1"/>
            <a:r>
              <a:rPr lang="en-US" dirty="0" smtClean="0"/>
              <a:t>Maturity-</a:t>
            </a:r>
            <a:r>
              <a:rPr lang="en-US" b="1" dirty="0" smtClean="0"/>
              <a:t>Interdependent </a:t>
            </a:r>
            <a:r>
              <a:rPr lang="en-US" b="1" i="1" dirty="0" smtClean="0"/>
              <a:t>(Need for </a:t>
            </a:r>
            <a:r>
              <a:rPr lang="en-US" b="1" i="1" dirty="0" err="1" smtClean="0"/>
              <a:t>Shuraa</a:t>
            </a:r>
            <a:r>
              <a:rPr lang="en-US" b="1" i="1" dirty="0" smtClean="0"/>
              <a:t>)</a:t>
            </a:r>
          </a:p>
          <a:p>
            <a:pPr lvl="2"/>
            <a:r>
              <a:rPr lang="en-US" b="1" dirty="0" smtClean="0"/>
              <a:t>Family, Community, Society, Civilization, Humanity</a:t>
            </a:r>
            <a:endParaRPr lang="en-US" b="1" dirty="0"/>
          </a:p>
          <a:p>
            <a:r>
              <a:rPr lang="en-US" sz="3600" dirty="0" smtClean="0"/>
              <a:t>A Natural Function of Leadership</a:t>
            </a:r>
            <a:endParaRPr lang="en-US" sz="3600" dirty="0"/>
          </a:p>
          <a:p>
            <a:pPr lvl="0">
              <a:buNone/>
            </a:pPr>
            <a:endParaRPr lang="en-US" sz="3600" dirty="0" smtClean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22376"/>
          </a:xfrm>
        </p:spPr>
        <p:txBody>
          <a:bodyPr>
            <a:noAutofit/>
          </a:bodyPr>
          <a:lstStyle/>
          <a:p>
            <a:pPr algn="ctr"/>
            <a:r>
              <a:rPr lang="en-US" dirty="0" err="1" smtClean="0"/>
              <a:t>Amruhum</a:t>
            </a:r>
            <a:r>
              <a:rPr lang="en-US" dirty="0" smtClean="0"/>
              <a:t> </a:t>
            </a:r>
            <a:r>
              <a:rPr lang="en-US" dirty="0" err="1" smtClean="0"/>
              <a:t>Shuraa</a:t>
            </a:r>
            <a:r>
              <a:rPr lang="en-US" dirty="0" smtClean="0"/>
              <a:t> </a:t>
            </a:r>
            <a:r>
              <a:rPr lang="en-US" dirty="0" err="1" smtClean="0"/>
              <a:t>Baynahum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b="1" dirty="0" smtClean="0"/>
              <a:t>In Qur’an</a:t>
            </a:r>
            <a:endParaRPr lang="en-US" sz="4000" dirty="0" smtClean="0"/>
          </a:p>
          <a:p>
            <a:pPr lvl="0">
              <a:buNone/>
            </a:pPr>
            <a:endParaRPr lang="en-US" sz="1800" dirty="0" smtClean="0"/>
          </a:p>
          <a:p>
            <a:r>
              <a:rPr lang="en-US" sz="3600" b="1" dirty="0" smtClean="0"/>
              <a:t>Obligatory Institution</a:t>
            </a:r>
            <a:r>
              <a:rPr lang="en-US" sz="3600" dirty="0" smtClean="0"/>
              <a:t> for Believers (</a:t>
            </a:r>
            <a:r>
              <a:rPr lang="en-US" sz="3600" dirty="0" err="1" smtClean="0"/>
              <a:t>Fard</a:t>
            </a:r>
            <a:r>
              <a:rPr lang="en-US" sz="3600" dirty="0" smtClean="0"/>
              <a:t>)</a:t>
            </a:r>
          </a:p>
          <a:p>
            <a:pPr lvl="1"/>
            <a:r>
              <a:rPr lang="en-US" dirty="0" smtClean="0"/>
              <a:t>Reflects the pattern in human nature </a:t>
            </a:r>
            <a:r>
              <a:rPr lang="en-US" i="1" dirty="0" smtClean="0"/>
              <a:t>(</a:t>
            </a:r>
            <a:r>
              <a:rPr lang="en-US" i="1" dirty="0" err="1" smtClean="0"/>
              <a:t>Deen</a:t>
            </a:r>
            <a:r>
              <a:rPr lang="en-US" i="1" dirty="0" smtClean="0"/>
              <a:t> </a:t>
            </a:r>
            <a:r>
              <a:rPr lang="en-US" i="1" dirty="0" err="1" smtClean="0"/>
              <a:t>ul-Fitrah</a:t>
            </a:r>
            <a:r>
              <a:rPr lang="en-US" i="1" dirty="0" smtClean="0"/>
              <a:t>)</a:t>
            </a:r>
          </a:p>
          <a:p>
            <a:pPr lvl="1"/>
            <a:r>
              <a:rPr lang="en-US" dirty="0" smtClean="0"/>
              <a:t>An entire </a:t>
            </a:r>
            <a:r>
              <a:rPr lang="en-US" dirty="0" err="1" smtClean="0"/>
              <a:t>surah</a:t>
            </a:r>
            <a:r>
              <a:rPr lang="en-US" dirty="0" smtClean="0"/>
              <a:t> named for this principle </a:t>
            </a:r>
            <a:endParaRPr lang="en-US" b="1" i="1" dirty="0" smtClean="0"/>
          </a:p>
          <a:p>
            <a:pPr lvl="1"/>
            <a:r>
              <a:rPr lang="en-US" b="1" dirty="0" smtClean="0"/>
              <a:t>42:38</a:t>
            </a:r>
            <a:r>
              <a:rPr lang="en-US" dirty="0" smtClean="0"/>
              <a:t>-Revealed in Mecca</a:t>
            </a:r>
          </a:p>
          <a:p>
            <a:pPr lvl="1"/>
            <a:r>
              <a:rPr lang="en-US" b="1" dirty="0" smtClean="0"/>
              <a:t>3:159</a:t>
            </a:r>
            <a:r>
              <a:rPr lang="en-US" dirty="0" smtClean="0"/>
              <a:t>-Revealed in Medina</a:t>
            </a:r>
          </a:p>
          <a:p>
            <a:pPr lvl="0">
              <a:buNone/>
            </a:pPr>
            <a:endParaRPr lang="en-US" sz="1800" dirty="0"/>
          </a:p>
          <a:p>
            <a:pPr lvl="0">
              <a:buNone/>
            </a:pPr>
            <a:endParaRPr lang="en-US" sz="3600" dirty="0" smtClean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22376"/>
          </a:xfrm>
        </p:spPr>
        <p:txBody>
          <a:bodyPr>
            <a:noAutofit/>
          </a:bodyPr>
          <a:lstStyle/>
          <a:p>
            <a:pPr algn="ctr"/>
            <a:r>
              <a:rPr lang="en-US" dirty="0" err="1" smtClean="0"/>
              <a:t>Amruhum</a:t>
            </a:r>
            <a:r>
              <a:rPr lang="en-US" dirty="0" smtClean="0"/>
              <a:t> </a:t>
            </a:r>
            <a:r>
              <a:rPr lang="en-US" dirty="0" err="1" smtClean="0"/>
              <a:t>Shuraa</a:t>
            </a:r>
            <a:r>
              <a:rPr lang="en-US" dirty="0" smtClean="0"/>
              <a:t> </a:t>
            </a:r>
            <a:r>
              <a:rPr lang="en-US" dirty="0" err="1" smtClean="0"/>
              <a:t>Baynahum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b="1" dirty="0" smtClean="0"/>
              <a:t>Muhammad the Prophet (</a:t>
            </a:r>
            <a:r>
              <a:rPr lang="en-US" sz="4000" b="1" dirty="0" err="1" smtClean="0"/>
              <a:t>pbuh</a:t>
            </a:r>
            <a:r>
              <a:rPr lang="en-US" sz="4000" b="1" dirty="0" smtClean="0"/>
              <a:t>)</a:t>
            </a:r>
            <a:endParaRPr lang="en-US" sz="1800" dirty="0" smtClean="0"/>
          </a:p>
          <a:p>
            <a:r>
              <a:rPr lang="en-US" sz="3600" dirty="0" smtClean="0"/>
              <a:t>Used to consult with believers on important community matters, i.e.:</a:t>
            </a:r>
          </a:p>
          <a:p>
            <a:pPr lvl="1"/>
            <a:r>
              <a:rPr lang="en-US" dirty="0" smtClean="0"/>
              <a:t>Call to Prayer</a:t>
            </a:r>
          </a:p>
          <a:p>
            <a:pPr lvl="1"/>
            <a:r>
              <a:rPr lang="en-US" dirty="0" smtClean="0"/>
              <a:t>Battle of </a:t>
            </a:r>
            <a:r>
              <a:rPr lang="en-US" dirty="0" err="1" smtClean="0"/>
              <a:t>Badr</a:t>
            </a:r>
            <a:endParaRPr lang="en-US" dirty="0" smtClean="0"/>
          </a:p>
          <a:p>
            <a:pPr lvl="1"/>
            <a:r>
              <a:rPr lang="en-US" dirty="0" smtClean="0"/>
              <a:t>Battle of </a:t>
            </a:r>
            <a:r>
              <a:rPr lang="en-US" dirty="0" err="1" smtClean="0"/>
              <a:t>Uhud</a:t>
            </a:r>
            <a:endParaRPr lang="en-US" dirty="0" smtClean="0"/>
          </a:p>
          <a:p>
            <a:pPr lvl="1"/>
            <a:r>
              <a:rPr lang="en-US" dirty="0" smtClean="0"/>
              <a:t>The Day of </a:t>
            </a:r>
            <a:r>
              <a:rPr lang="en-US" dirty="0" err="1" smtClean="0"/>
              <a:t>Khandaq</a:t>
            </a:r>
            <a:r>
              <a:rPr lang="en-US" dirty="0" smtClean="0"/>
              <a:t> (the Trench)</a:t>
            </a:r>
          </a:p>
          <a:p>
            <a:pPr lvl="1"/>
            <a:r>
              <a:rPr lang="en-US" dirty="0" smtClean="0"/>
              <a:t>The Day of </a:t>
            </a:r>
            <a:r>
              <a:rPr lang="en-US" dirty="0" err="1" smtClean="0"/>
              <a:t>Hudaybiyyah</a:t>
            </a:r>
            <a:endParaRPr lang="en-US" dirty="0" smtClean="0"/>
          </a:p>
          <a:p>
            <a:pPr lvl="1"/>
            <a:r>
              <a:rPr lang="en-US" dirty="0" smtClean="0"/>
              <a:t>The Day of </a:t>
            </a:r>
            <a:r>
              <a:rPr lang="en-US" dirty="0" err="1" smtClean="0"/>
              <a:t>Ifk</a:t>
            </a:r>
            <a:r>
              <a:rPr lang="en-US" dirty="0" smtClean="0"/>
              <a:t> (i.e. the false accusation)</a:t>
            </a:r>
          </a:p>
          <a:p>
            <a:endParaRPr lang="en-US" sz="3600" dirty="0" smtClean="0"/>
          </a:p>
          <a:p>
            <a:pPr lvl="0">
              <a:buNone/>
            </a:pPr>
            <a:endParaRPr lang="en-US" sz="1800" dirty="0"/>
          </a:p>
          <a:p>
            <a:pPr lvl="0">
              <a:buNone/>
            </a:pPr>
            <a:endParaRPr lang="en-US" sz="3600" dirty="0" smtClean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22376"/>
          </a:xfrm>
        </p:spPr>
        <p:txBody>
          <a:bodyPr>
            <a:noAutofit/>
          </a:bodyPr>
          <a:lstStyle/>
          <a:p>
            <a:pPr algn="ctr"/>
            <a:r>
              <a:rPr lang="en-US" dirty="0" err="1" smtClean="0"/>
              <a:t>Amruhum</a:t>
            </a:r>
            <a:r>
              <a:rPr lang="en-US" dirty="0" smtClean="0"/>
              <a:t> </a:t>
            </a:r>
            <a:r>
              <a:rPr lang="en-US" dirty="0" err="1" smtClean="0"/>
              <a:t>Shuraa</a:t>
            </a:r>
            <a:r>
              <a:rPr lang="en-US" dirty="0" smtClean="0"/>
              <a:t> </a:t>
            </a:r>
            <a:r>
              <a:rPr lang="en-US" dirty="0" err="1" smtClean="0"/>
              <a:t>Baynahum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Muhammad the Prophet (</a:t>
            </a:r>
            <a:r>
              <a:rPr lang="en-US" sz="4000" b="1" dirty="0" err="1" smtClean="0"/>
              <a:t>pbuh</a:t>
            </a:r>
            <a:r>
              <a:rPr lang="en-US" sz="4000" b="1" dirty="0" smtClean="0"/>
              <a:t>)</a:t>
            </a:r>
            <a:endParaRPr lang="en-US" sz="1800" dirty="0" smtClean="0"/>
          </a:p>
          <a:p>
            <a:pPr lvl="0" algn="ctr">
              <a:buNone/>
            </a:pPr>
            <a:endParaRPr lang="en-US" sz="3600" dirty="0" smtClean="0"/>
          </a:p>
          <a:p>
            <a:pPr lvl="0" algn="ctr">
              <a:buNone/>
            </a:pPr>
            <a:r>
              <a:rPr lang="en-US" sz="3600" dirty="0" smtClean="0"/>
              <a:t>Abu </a:t>
            </a:r>
            <a:r>
              <a:rPr lang="en-US" sz="3600" dirty="0" err="1" smtClean="0"/>
              <a:t>Huraira</a:t>
            </a:r>
            <a:r>
              <a:rPr lang="en-US" sz="3600" dirty="0" smtClean="0"/>
              <a:t>:</a:t>
            </a:r>
          </a:p>
          <a:p>
            <a:pPr lvl="0" algn="ctr">
              <a:buNone/>
            </a:pPr>
            <a:r>
              <a:rPr lang="en-US" sz="3600" i="1" dirty="0" smtClean="0"/>
              <a:t>“The Holy Prophet was most solicitous in consulting others in all matters of importance.”</a:t>
            </a:r>
          </a:p>
          <a:p>
            <a:pPr lvl="0">
              <a:buNone/>
            </a:pPr>
            <a:endParaRPr lang="en-US" sz="3600" dirty="0" smtClean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22376"/>
          </a:xfrm>
        </p:spPr>
        <p:txBody>
          <a:bodyPr>
            <a:noAutofit/>
          </a:bodyPr>
          <a:lstStyle/>
          <a:p>
            <a:pPr algn="ctr"/>
            <a:r>
              <a:rPr lang="en-US" dirty="0" err="1" smtClean="0"/>
              <a:t>Amruhum</a:t>
            </a:r>
            <a:r>
              <a:rPr lang="en-US" dirty="0" smtClean="0"/>
              <a:t> </a:t>
            </a:r>
            <a:r>
              <a:rPr lang="en-US" dirty="0" err="1" smtClean="0"/>
              <a:t>Shuraa</a:t>
            </a:r>
            <a:r>
              <a:rPr lang="en-US" dirty="0" smtClean="0"/>
              <a:t> </a:t>
            </a:r>
            <a:r>
              <a:rPr lang="en-US" dirty="0" err="1" smtClean="0"/>
              <a:t>Baynahum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Muhammad the Prophet (</a:t>
            </a:r>
            <a:r>
              <a:rPr lang="en-US" sz="4000" b="1" dirty="0" err="1" smtClean="0"/>
              <a:t>pbuh</a:t>
            </a:r>
            <a:r>
              <a:rPr lang="en-US" sz="4000" b="1" dirty="0" smtClean="0"/>
              <a:t>)</a:t>
            </a:r>
            <a:endParaRPr lang="en-US" sz="1800" dirty="0" smtClean="0"/>
          </a:p>
          <a:p>
            <a:pPr lvl="0">
              <a:buNone/>
            </a:pPr>
            <a:endParaRPr lang="en-US" sz="1800" dirty="0" smtClean="0"/>
          </a:p>
          <a:p>
            <a:pPr lvl="0" algn="ctr">
              <a:buNone/>
            </a:pPr>
            <a:endParaRPr lang="en-US" sz="1800" dirty="0" smtClean="0"/>
          </a:p>
          <a:p>
            <a:pPr lvl="0" algn="ctr">
              <a:buNone/>
            </a:pPr>
            <a:r>
              <a:rPr lang="en-US" dirty="0" smtClean="0"/>
              <a:t>On the authority of ‘Ali </a:t>
            </a:r>
            <a:r>
              <a:rPr lang="en-US" dirty="0" err="1" smtClean="0"/>
              <a:t>Ibn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Talib</a:t>
            </a:r>
            <a:r>
              <a:rPr lang="en-US" dirty="0" smtClean="0"/>
              <a:t> (explaining the word ‘</a:t>
            </a:r>
            <a:r>
              <a:rPr lang="en-US" dirty="0" err="1" smtClean="0"/>
              <a:t>azm</a:t>
            </a:r>
            <a:r>
              <a:rPr lang="en-US" dirty="0" smtClean="0"/>
              <a:t>, Qur’an 3:159) the Prophet replied:</a:t>
            </a:r>
          </a:p>
          <a:p>
            <a:pPr lvl="0" algn="ctr">
              <a:buNone/>
            </a:pPr>
            <a:r>
              <a:rPr lang="en-US" sz="3600" b="1" i="1" dirty="0" smtClean="0"/>
              <a:t>“…taking counsel with knowledgeable people and thereupon following them”</a:t>
            </a:r>
          </a:p>
          <a:p>
            <a:pPr lvl="0" algn="ctr">
              <a:buNone/>
            </a:pPr>
            <a:endParaRPr lang="en-US" sz="3600" dirty="0" smtClean="0"/>
          </a:p>
          <a:p>
            <a:pPr lvl="0">
              <a:buNone/>
            </a:pPr>
            <a:endParaRPr lang="en-US" sz="3600" dirty="0" smtClean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22376"/>
          </a:xfrm>
        </p:spPr>
        <p:txBody>
          <a:bodyPr>
            <a:noAutofit/>
          </a:bodyPr>
          <a:lstStyle/>
          <a:p>
            <a:pPr algn="ctr"/>
            <a:r>
              <a:rPr lang="en-US" dirty="0" err="1" smtClean="0"/>
              <a:t>Amruhum</a:t>
            </a:r>
            <a:r>
              <a:rPr lang="en-US" dirty="0" smtClean="0"/>
              <a:t> </a:t>
            </a:r>
            <a:r>
              <a:rPr lang="en-US" dirty="0" err="1" smtClean="0"/>
              <a:t>Shuraa</a:t>
            </a:r>
            <a:r>
              <a:rPr lang="en-US" dirty="0" smtClean="0"/>
              <a:t> </a:t>
            </a:r>
            <a:r>
              <a:rPr lang="en-US" dirty="0" err="1" smtClean="0"/>
              <a:t>Baynahum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b="1" dirty="0" smtClean="0"/>
              <a:t>Imam W. </a:t>
            </a:r>
            <a:r>
              <a:rPr lang="en-US" sz="4000" b="1" dirty="0" err="1" smtClean="0"/>
              <a:t>Deen</a:t>
            </a:r>
            <a:r>
              <a:rPr lang="en-US" sz="4000" b="1" dirty="0" smtClean="0"/>
              <a:t> Mohammed Quotes</a:t>
            </a:r>
            <a:endParaRPr lang="en-US" sz="1800" dirty="0" smtClean="0"/>
          </a:p>
          <a:p>
            <a:pPr lvl="0">
              <a:buNone/>
            </a:pPr>
            <a:endParaRPr lang="en-US" sz="1800" dirty="0" smtClean="0"/>
          </a:p>
          <a:p>
            <a:r>
              <a:rPr lang="en-US" dirty="0" smtClean="0"/>
              <a:t>Cited </a:t>
            </a:r>
            <a:r>
              <a:rPr lang="en-US" b="1" dirty="0" smtClean="0"/>
              <a:t>examples of Muhammad the Prophet</a:t>
            </a:r>
          </a:p>
          <a:p>
            <a:r>
              <a:rPr lang="en-US" dirty="0" smtClean="0"/>
              <a:t>Equated </a:t>
            </a:r>
            <a:r>
              <a:rPr lang="en-US" b="1" i="1" dirty="0" smtClean="0"/>
              <a:t>“</a:t>
            </a:r>
            <a:r>
              <a:rPr lang="en-US" b="1" i="1" dirty="0" err="1" smtClean="0"/>
              <a:t>Amruhum</a:t>
            </a:r>
            <a:r>
              <a:rPr lang="en-US" b="1" i="1" dirty="0" smtClean="0"/>
              <a:t> </a:t>
            </a:r>
            <a:r>
              <a:rPr lang="en-US" b="1" i="1" dirty="0" err="1" smtClean="0"/>
              <a:t>Shuraa</a:t>
            </a:r>
            <a:r>
              <a:rPr lang="en-US" b="1" i="1" dirty="0" smtClean="0"/>
              <a:t> </a:t>
            </a:r>
            <a:r>
              <a:rPr lang="en-US" b="1" i="1" dirty="0" err="1" smtClean="0"/>
              <a:t>Baynahum</a:t>
            </a:r>
            <a:r>
              <a:rPr lang="en-US" b="1" i="1" dirty="0" smtClean="0"/>
              <a:t>”</a:t>
            </a:r>
            <a:r>
              <a:rPr lang="en-US" dirty="0" smtClean="0"/>
              <a:t> with </a:t>
            </a:r>
            <a:r>
              <a:rPr lang="en-US" b="1" i="1" dirty="0" smtClean="0"/>
              <a:t>“Islamic Democracy”</a:t>
            </a:r>
          </a:p>
          <a:p>
            <a:r>
              <a:rPr lang="en-US" dirty="0" smtClean="0"/>
              <a:t>Qualifications: </a:t>
            </a:r>
            <a:r>
              <a:rPr lang="en-US" i="1" dirty="0" smtClean="0"/>
              <a:t>“</a:t>
            </a:r>
            <a:r>
              <a:rPr lang="en-US" b="1" i="1" dirty="0" smtClean="0"/>
              <a:t>best minds and best characters</a:t>
            </a:r>
            <a:r>
              <a:rPr lang="en-US" i="1" dirty="0" smtClean="0"/>
              <a:t>”;</a:t>
            </a:r>
            <a:r>
              <a:rPr lang="en-US" b="1" i="1" dirty="0" smtClean="0"/>
              <a:t>“firstly, by good character and secondly by their knowledge or experience in the matter”</a:t>
            </a:r>
          </a:p>
          <a:p>
            <a:pPr>
              <a:buNone/>
            </a:pPr>
            <a:endParaRPr lang="en-US" i="1" dirty="0" smtClean="0"/>
          </a:p>
          <a:p>
            <a:pPr lvl="0" algn="ctr">
              <a:buNone/>
            </a:pPr>
            <a:endParaRPr lang="en-US" sz="1800" dirty="0" smtClean="0"/>
          </a:p>
          <a:p>
            <a:pPr lvl="0" algn="ctr">
              <a:buNone/>
            </a:pPr>
            <a:endParaRPr lang="en-US" sz="3600" dirty="0" smtClean="0"/>
          </a:p>
          <a:p>
            <a:pPr lvl="0">
              <a:buNone/>
            </a:pPr>
            <a:endParaRPr lang="en-US" sz="3600" dirty="0" smtClean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22376"/>
          </a:xfrm>
        </p:spPr>
        <p:txBody>
          <a:bodyPr>
            <a:noAutofit/>
          </a:bodyPr>
          <a:lstStyle/>
          <a:p>
            <a:pPr algn="ctr"/>
            <a:r>
              <a:rPr lang="en-US" dirty="0" err="1" smtClean="0"/>
              <a:t>Amruhum</a:t>
            </a:r>
            <a:r>
              <a:rPr lang="en-US" dirty="0" smtClean="0"/>
              <a:t> </a:t>
            </a:r>
            <a:r>
              <a:rPr lang="en-US" dirty="0" err="1" smtClean="0"/>
              <a:t>Shuraa</a:t>
            </a:r>
            <a:r>
              <a:rPr lang="en-US" dirty="0" smtClean="0"/>
              <a:t> </a:t>
            </a:r>
            <a:r>
              <a:rPr lang="en-US" dirty="0" err="1" smtClean="0"/>
              <a:t>Baynahum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b="1" dirty="0" smtClean="0"/>
              <a:t>Imam W. </a:t>
            </a:r>
            <a:r>
              <a:rPr lang="en-US" sz="4000" b="1" dirty="0" err="1" smtClean="0"/>
              <a:t>Deen</a:t>
            </a:r>
            <a:r>
              <a:rPr lang="en-US" sz="4000" b="1" dirty="0" smtClean="0"/>
              <a:t> Mohammed Quotes</a:t>
            </a:r>
            <a:endParaRPr lang="en-US" sz="1800" dirty="0" smtClean="0"/>
          </a:p>
          <a:p>
            <a:pPr>
              <a:buNone/>
            </a:pPr>
            <a:endParaRPr lang="en-US" sz="1800" i="1" dirty="0" smtClean="0"/>
          </a:p>
          <a:p>
            <a:r>
              <a:rPr lang="en-US" i="1" dirty="0" smtClean="0"/>
              <a:t>…“</a:t>
            </a:r>
            <a:r>
              <a:rPr lang="en-US" b="1" i="1" dirty="0" smtClean="0"/>
              <a:t>resourceful persons and forward directed persons”</a:t>
            </a:r>
            <a:r>
              <a:rPr lang="en-US" i="1" dirty="0" smtClean="0"/>
              <a:t>;…“persons who are </a:t>
            </a:r>
            <a:r>
              <a:rPr lang="en-US" b="1" i="1" dirty="0" smtClean="0"/>
              <a:t>responsible</a:t>
            </a:r>
            <a:r>
              <a:rPr lang="en-US" i="1" dirty="0" smtClean="0"/>
              <a:t> and can </a:t>
            </a:r>
            <a:r>
              <a:rPr lang="en-US" b="1" i="1" dirty="0" smtClean="0"/>
              <a:t>help the growth of Islam in our community</a:t>
            </a:r>
            <a:r>
              <a:rPr lang="en-US" i="1" dirty="0" smtClean="0"/>
              <a:t>”</a:t>
            </a:r>
          </a:p>
          <a:p>
            <a:r>
              <a:rPr lang="en-US" i="1" dirty="0" smtClean="0"/>
              <a:t>…”</a:t>
            </a:r>
            <a:r>
              <a:rPr lang="en-US" b="1" i="1" dirty="0" smtClean="0"/>
              <a:t>respecting each other as equals</a:t>
            </a:r>
            <a:r>
              <a:rPr lang="en-US" i="1" dirty="0" smtClean="0"/>
              <a:t>. Equally qualified to give advice, </a:t>
            </a:r>
            <a:r>
              <a:rPr lang="en-US" b="1" i="1" dirty="0" smtClean="0"/>
              <a:t>to contribute to decision making.</a:t>
            </a:r>
            <a:r>
              <a:rPr lang="en-US" i="1" dirty="0" smtClean="0"/>
              <a:t>” </a:t>
            </a:r>
          </a:p>
          <a:p>
            <a:r>
              <a:rPr lang="en-US" i="1" dirty="0" smtClean="0"/>
              <a:t>“</a:t>
            </a:r>
            <a:r>
              <a:rPr lang="en-US" b="1" i="1" dirty="0" smtClean="0"/>
              <a:t>Come to a consensus they all support</a:t>
            </a:r>
            <a:r>
              <a:rPr lang="en-US" i="1" dirty="0" smtClean="0"/>
              <a:t>”</a:t>
            </a:r>
            <a:endParaRPr lang="en-US" dirty="0" smtClean="0"/>
          </a:p>
          <a:p>
            <a:pPr lvl="0" algn="ctr">
              <a:buNone/>
            </a:pPr>
            <a:endParaRPr lang="en-US" sz="1800" dirty="0" smtClean="0"/>
          </a:p>
          <a:p>
            <a:pPr lvl="0" algn="ctr">
              <a:buNone/>
            </a:pPr>
            <a:endParaRPr lang="en-US" sz="3600" dirty="0" smtClean="0"/>
          </a:p>
          <a:p>
            <a:pPr lvl="0">
              <a:buNone/>
            </a:pPr>
            <a:endParaRPr lang="en-US" sz="3600" dirty="0" smtClean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22376"/>
          </a:xfrm>
        </p:spPr>
        <p:txBody>
          <a:bodyPr>
            <a:noAutofit/>
          </a:bodyPr>
          <a:lstStyle/>
          <a:p>
            <a:pPr algn="ctr"/>
            <a:r>
              <a:rPr lang="en-US" dirty="0" err="1" smtClean="0"/>
              <a:t>Amruhum</a:t>
            </a:r>
            <a:r>
              <a:rPr lang="en-US" dirty="0" smtClean="0"/>
              <a:t> </a:t>
            </a:r>
            <a:r>
              <a:rPr lang="en-US" dirty="0" err="1" smtClean="0"/>
              <a:t>Shuraa</a:t>
            </a:r>
            <a:r>
              <a:rPr lang="en-US" dirty="0" smtClean="0"/>
              <a:t> </a:t>
            </a:r>
            <a:r>
              <a:rPr lang="en-US" dirty="0" err="1" smtClean="0"/>
              <a:t>Baynahum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Imam W. </a:t>
            </a:r>
            <a:r>
              <a:rPr lang="en-US" sz="4000" b="1" dirty="0" err="1" smtClean="0"/>
              <a:t>Deen</a:t>
            </a:r>
            <a:r>
              <a:rPr lang="en-US" sz="4000" b="1" dirty="0" smtClean="0"/>
              <a:t> Mohammed Quotes</a:t>
            </a:r>
            <a:endParaRPr lang="en-US" sz="1800" dirty="0" smtClean="0"/>
          </a:p>
          <a:p>
            <a:pPr>
              <a:buNone/>
            </a:pPr>
            <a:endParaRPr lang="en-US" sz="1800" i="1" dirty="0" smtClean="0"/>
          </a:p>
          <a:p>
            <a:r>
              <a:rPr lang="en-US" i="1" dirty="0" smtClean="0"/>
              <a:t>“We are to select those persons, males and females for community achievement…we </a:t>
            </a:r>
            <a:r>
              <a:rPr lang="en-US" b="1" i="1" dirty="0" smtClean="0"/>
              <a:t>have to include females too</a:t>
            </a:r>
            <a:r>
              <a:rPr lang="en-US" i="1" dirty="0" smtClean="0"/>
              <a:t>.”</a:t>
            </a:r>
          </a:p>
          <a:p>
            <a:r>
              <a:rPr lang="en-US" i="1" dirty="0" smtClean="0"/>
              <a:t> “…</a:t>
            </a:r>
            <a:r>
              <a:rPr lang="en-US" b="1" i="1" dirty="0" smtClean="0"/>
              <a:t>Serving </a:t>
            </a:r>
            <a:r>
              <a:rPr lang="en-US" i="1" dirty="0" smtClean="0"/>
              <a:t>you </a:t>
            </a:r>
            <a:r>
              <a:rPr lang="en-US" b="1" i="1" dirty="0" smtClean="0"/>
              <a:t>by responding to you</a:t>
            </a:r>
            <a:r>
              <a:rPr lang="en-US" i="1" dirty="0" smtClean="0"/>
              <a:t> as we should…”</a:t>
            </a:r>
          </a:p>
          <a:p>
            <a:r>
              <a:rPr lang="en-US" i="1" dirty="0" smtClean="0"/>
              <a:t>“…A body to facilitate </a:t>
            </a:r>
            <a:r>
              <a:rPr lang="en-US" i="1" dirty="0" err="1" smtClean="0"/>
              <a:t>shuraa</a:t>
            </a:r>
            <a:r>
              <a:rPr lang="en-US" i="1" dirty="0" smtClean="0"/>
              <a:t> </a:t>
            </a:r>
            <a:r>
              <a:rPr lang="en-US" b="1" i="1" dirty="0" smtClean="0"/>
              <a:t>from the smallest issue to the biggest issue</a:t>
            </a:r>
            <a:r>
              <a:rPr lang="en-US" i="1" dirty="0" smtClean="0"/>
              <a:t>…”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dirty="0" smtClean="0"/>
          </a:p>
          <a:p>
            <a:pPr lvl="0" algn="ctr">
              <a:buNone/>
            </a:pPr>
            <a:endParaRPr lang="en-US" sz="1800" dirty="0" smtClean="0"/>
          </a:p>
          <a:p>
            <a:pPr lvl="0" algn="ctr">
              <a:buNone/>
            </a:pPr>
            <a:endParaRPr lang="en-US" sz="3600" dirty="0" smtClean="0"/>
          </a:p>
          <a:p>
            <a:pPr lvl="0">
              <a:buNone/>
            </a:pPr>
            <a:endParaRPr lang="en-US" sz="3600" dirty="0" smtClean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22376"/>
          </a:xfrm>
        </p:spPr>
        <p:txBody>
          <a:bodyPr>
            <a:noAutofit/>
          </a:bodyPr>
          <a:lstStyle/>
          <a:p>
            <a:pPr algn="ctr"/>
            <a:r>
              <a:rPr lang="en-US" dirty="0" err="1" smtClean="0"/>
              <a:t>Amruhum</a:t>
            </a:r>
            <a:r>
              <a:rPr lang="en-US" dirty="0" smtClean="0"/>
              <a:t> </a:t>
            </a:r>
            <a:r>
              <a:rPr lang="en-US" dirty="0" err="1" smtClean="0"/>
              <a:t>Shuraa</a:t>
            </a:r>
            <a:r>
              <a:rPr lang="en-US" dirty="0" smtClean="0"/>
              <a:t> </a:t>
            </a:r>
            <a:r>
              <a:rPr lang="en-US" dirty="0" err="1" smtClean="0"/>
              <a:t>Baynahum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Imam W. </a:t>
            </a:r>
            <a:r>
              <a:rPr lang="en-US" sz="4000" b="1" dirty="0" err="1" smtClean="0"/>
              <a:t>Deen</a:t>
            </a:r>
            <a:r>
              <a:rPr lang="en-US" sz="4000" b="1" dirty="0" smtClean="0"/>
              <a:t> Mohammed Quotes</a:t>
            </a:r>
            <a:endParaRPr lang="en-US" sz="1800" dirty="0" smtClean="0"/>
          </a:p>
          <a:p>
            <a:pPr>
              <a:buNone/>
            </a:pPr>
            <a:endParaRPr lang="en-US" sz="1800" i="1" dirty="0" smtClean="0"/>
          </a:p>
          <a:p>
            <a:r>
              <a:rPr lang="en-US" b="1" dirty="0" smtClean="0"/>
              <a:t>NOT…</a:t>
            </a:r>
            <a:r>
              <a:rPr lang="en-US" b="1" i="1" dirty="0" smtClean="0"/>
              <a:t>“an executive body to </a:t>
            </a:r>
            <a:r>
              <a:rPr lang="en-US" i="1" dirty="0" smtClean="0"/>
              <a:t>execute judgments or orders…</a:t>
            </a:r>
            <a:r>
              <a:rPr lang="en-US" b="1" i="1" dirty="0" smtClean="0"/>
              <a:t>or to control or order the community</a:t>
            </a:r>
            <a:r>
              <a:rPr lang="en-US" i="1" dirty="0" smtClean="0"/>
              <a:t>” </a:t>
            </a:r>
            <a:r>
              <a:rPr lang="en-US" dirty="0" smtClean="0"/>
              <a:t>(National </a:t>
            </a:r>
            <a:r>
              <a:rPr lang="en-US" dirty="0" err="1" smtClean="0"/>
              <a:t>Shuraa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“</a:t>
            </a:r>
            <a:r>
              <a:rPr lang="en-US" b="1" i="1" dirty="0" smtClean="0"/>
              <a:t>It has to be</a:t>
            </a:r>
            <a:r>
              <a:rPr lang="en-US" i="1" dirty="0" smtClean="0"/>
              <a:t> </a:t>
            </a:r>
            <a:r>
              <a:rPr lang="en-US" b="1" i="1" dirty="0" smtClean="0"/>
              <a:t>together as a collective body that we can be </a:t>
            </a:r>
            <a:r>
              <a:rPr lang="en-US" b="1" i="1" dirty="0" err="1" smtClean="0"/>
              <a:t>khalifah</a:t>
            </a:r>
            <a:r>
              <a:rPr lang="en-US" i="1" dirty="0" smtClean="0"/>
              <a:t>, not in a single person. </a:t>
            </a:r>
            <a:r>
              <a:rPr lang="en-US" b="1" i="1" dirty="0" smtClean="0"/>
              <a:t>The collective body must be the rule.</a:t>
            </a:r>
            <a:r>
              <a:rPr lang="en-US" i="1" dirty="0" smtClean="0"/>
              <a:t>”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dirty="0" smtClean="0"/>
          </a:p>
          <a:p>
            <a:pPr lvl="0" algn="ctr">
              <a:buNone/>
            </a:pPr>
            <a:endParaRPr lang="en-US" sz="1800" dirty="0" smtClean="0"/>
          </a:p>
          <a:p>
            <a:pPr lvl="0" algn="ctr">
              <a:buNone/>
            </a:pPr>
            <a:endParaRPr lang="en-US" sz="3600" dirty="0" smtClean="0"/>
          </a:p>
          <a:p>
            <a:pPr lvl="0">
              <a:buNone/>
            </a:pPr>
            <a:endParaRPr lang="en-US" sz="3600" dirty="0" smtClean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22376"/>
          </a:xfrm>
        </p:spPr>
        <p:txBody>
          <a:bodyPr>
            <a:noAutofit/>
          </a:bodyPr>
          <a:lstStyle/>
          <a:p>
            <a:pPr algn="ctr"/>
            <a:r>
              <a:rPr lang="en-US" dirty="0" err="1" smtClean="0"/>
              <a:t>Amruhum</a:t>
            </a:r>
            <a:r>
              <a:rPr lang="en-US" dirty="0" smtClean="0"/>
              <a:t> </a:t>
            </a:r>
            <a:r>
              <a:rPr lang="en-US" dirty="0" err="1" smtClean="0"/>
              <a:t>Shuraa</a:t>
            </a:r>
            <a:r>
              <a:rPr lang="en-US" dirty="0" smtClean="0"/>
              <a:t> </a:t>
            </a:r>
            <a:r>
              <a:rPr lang="en-US" dirty="0" err="1" smtClean="0"/>
              <a:t>Baynahum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800" b="1" dirty="0" smtClean="0"/>
              <a:t>Imam W. </a:t>
            </a:r>
            <a:r>
              <a:rPr lang="en-US" sz="3800" b="1" dirty="0" err="1" smtClean="0"/>
              <a:t>Deen</a:t>
            </a:r>
            <a:r>
              <a:rPr lang="en-US" sz="3800" b="1" dirty="0" smtClean="0"/>
              <a:t> Mohammed Examples</a:t>
            </a:r>
            <a:r>
              <a:rPr lang="en-US" sz="4000" b="1" dirty="0" smtClean="0"/>
              <a:t> </a:t>
            </a:r>
            <a:endParaRPr lang="en-US" sz="1800" dirty="0" smtClean="0"/>
          </a:p>
          <a:p>
            <a:pPr lvl="0">
              <a:buNone/>
            </a:pPr>
            <a:endParaRPr lang="en-US" sz="1800" dirty="0" smtClean="0"/>
          </a:p>
          <a:p>
            <a:r>
              <a:rPr lang="en-US" sz="3600" dirty="0" smtClean="0"/>
              <a:t>Regions/Regional Imams</a:t>
            </a:r>
          </a:p>
          <a:p>
            <a:r>
              <a:rPr lang="en-US" sz="3600" dirty="0" smtClean="0"/>
              <a:t>Sections/Conveners</a:t>
            </a:r>
          </a:p>
          <a:p>
            <a:r>
              <a:rPr lang="en-US" sz="3600" dirty="0" smtClean="0"/>
              <a:t>National </a:t>
            </a:r>
            <a:r>
              <a:rPr lang="en-US" sz="3600" dirty="0" err="1" smtClean="0"/>
              <a:t>Shuraa</a:t>
            </a:r>
            <a:endParaRPr lang="en-US" sz="3600" dirty="0" smtClean="0"/>
          </a:p>
          <a:p>
            <a:r>
              <a:rPr lang="en-US" sz="3600" dirty="0" smtClean="0"/>
              <a:t>Illinois </a:t>
            </a:r>
            <a:r>
              <a:rPr lang="en-US" sz="3600" dirty="0" err="1" smtClean="0"/>
              <a:t>Shuraa</a:t>
            </a:r>
            <a:endParaRPr lang="en-US" sz="3600" dirty="0" smtClean="0"/>
          </a:p>
          <a:p>
            <a:r>
              <a:rPr lang="en-US" sz="3600" dirty="0" smtClean="0"/>
              <a:t>Monitoring Teams</a:t>
            </a:r>
          </a:p>
          <a:p>
            <a:pPr lvl="0" algn="ctr">
              <a:buNone/>
            </a:pPr>
            <a:endParaRPr lang="en-US" sz="1800" dirty="0" smtClean="0"/>
          </a:p>
          <a:p>
            <a:pPr lvl="0" algn="ctr">
              <a:buNone/>
            </a:pPr>
            <a:endParaRPr lang="en-US" sz="3600" dirty="0" smtClean="0"/>
          </a:p>
          <a:p>
            <a:pPr lvl="0">
              <a:buNone/>
            </a:pPr>
            <a:endParaRPr lang="en-US" sz="3600" dirty="0" smtClean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Developing Our Community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Our Direction </a:t>
            </a:r>
            <a:r>
              <a:rPr lang="en-US" sz="4000" dirty="0" smtClean="0"/>
              <a:t>(Qur’an 3:104)</a:t>
            </a:r>
          </a:p>
          <a:p>
            <a:pPr>
              <a:buNone/>
            </a:pPr>
            <a:endParaRPr lang="en-US" sz="4000" i="1" dirty="0" smtClean="0"/>
          </a:p>
          <a:p>
            <a:pPr>
              <a:buNone/>
            </a:pPr>
            <a:r>
              <a:rPr lang="en-US" sz="4000" i="1" dirty="0" smtClean="0"/>
              <a:t>	</a:t>
            </a:r>
          </a:p>
          <a:p>
            <a:pPr>
              <a:buNone/>
            </a:pPr>
            <a:r>
              <a:rPr lang="en-US" i="1" dirty="0" smtClean="0"/>
              <a:t>	“Let there be from you a </a:t>
            </a:r>
            <a:r>
              <a:rPr lang="en-US" b="1" i="1" dirty="0" smtClean="0"/>
              <a:t>community</a:t>
            </a:r>
            <a:r>
              <a:rPr lang="en-US" i="1" dirty="0" smtClean="0"/>
              <a:t> inviting to  the goodness/prosperity; commanding universally recognized human excellence; preventing influences that void the human nature. Those, they, will be the successful.”</a:t>
            </a:r>
          </a:p>
          <a:p>
            <a:pPr algn="ctr"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  <p:pic>
        <p:nvPicPr>
          <p:cNvPr id="5" name="Picture 4" descr="http://www.everyayah.com/data/images_png/3_104.pn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286000"/>
            <a:ext cx="7467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Amruhum</a:t>
            </a:r>
            <a:r>
              <a:rPr lang="en-US" dirty="0" smtClean="0"/>
              <a:t> </a:t>
            </a:r>
            <a:r>
              <a:rPr lang="en-US" dirty="0" err="1" smtClean="0"/>
              <a:t>Shuraa</a:t>
            </a:r>
            <a:r>
              <a:rPr lang="en-US" dirty="0" smtClean="0"/>
              <a:t> </a:t>
            </a:r>
            <a:r>
              <a:rPr lang="en-US" dirty="0" err="1" smtClean="0"/>
              <a:t>Baynahum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Principles</a:t>
            </a:r>
          </a:p>
          <a:p>
            <a:pPr algn="ctr">
              <a:buNone/>
            </a:pPr>
            <a:endParaRPr lang="en-US" sz="2000" dirty="0" smtClean="0"/>
          </a:p>
          <a:p>
            <a:r>
              <a:rPr lang="en-US" sz="3600" dirty="0" smtClean="0"/>
              <a:t>Types/Application</a:t>
            </a:r>
          </a:p>
          <a:p>
            <a:pPr lvl="1"/>
            <a:r>
              <a:rPr lang="en-US" sz="3600" dirty="0" smtClean="0"/>
              <a:t>Informal: interpersonal, situational</a:t>
            </a:r>
          </a:p>
          <a:p>
            <a:pPr lvl="1"/>
            <a:r>
              <a:rPr lang="en-US" sz="3600" dirty="0" smtClean="0"/>
              <a:t>Formal: organizational, community (local, regional, national, international, global)</a:t>
            </a:r>
          </a:p>
          <a:p>
            <a:endParaRPr lang="en-US" sz="3600" dirty="0" smtClean="0"/>
          </a:p>
          <a:p>
            <a:pPr lvl="1"/>
            <a:endParaRPr lang="en-US" sz="3200" dirty="0" smtClean="0"/>
          </a:p>
          <a:p>
            <a:pPr lvl="0">
              <a:buNone/>
            </a:pPr>
            <a:endParaRPr lang="en-US" sz="1800" dirty="0"/>
          </a:p>
          <a:p>
            <a:pPr lvl="0"/>
            <a:endParaRPr lang="en-US" sz="1800" dirty="0"/>
          </a:p>
          <a:p>
            <a:pPr lvl="0">
              <a:buNone/>
            </a:pPr>
            <a:endParaRPr lang="en-US" sz="1800" dirty="0"/>
          </a:p>
          <a:p>
            <a:pPr lvl="0">
              <a:buNone/>
            </a:pPr>
            <a:endParaRPr lang="en-US" sz="3600" dirty="0" smtClean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Amruhum</a:t>
            </a:r>
            <a:r>
              <a:rPr lang="en-US" dirty="0" smtClean="0"/>
              <a:t> </a:t>
            </a:r>
            <a:r>
              <a:rPr lang="en-US" dirty="0" err="1" smtClean="0"/>
              <a:t>Shuraa</a:t>
            </a:r>
            <a:r>
              <a:rPr lang="en-US" dirty="0" smtClean="0"/>
              <a:t> </a:t>
            </a:r>
            <a:r>
              <a:rPr lang="en-US" dirty="0" err="1" smtClean="0"/>
              <a:t>Baynahum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Principles</a:t>
            </a:r>
          </a:p>
          <a:p>
            <a:pPr algn="ctr">
              <a:buNone/>
            </a:pPr>
            <a:endParaRPr lang="en-US" sz="2000" dirty="0" smtClean="0"/>
          </a:p>
          <a:p>
            <a:r>
              <a:rPr lang="en-US" sz="3600" dirty="0" smtClean="0"/>
              <a:t>Qualifications </a:t>
            </a:r>
            <a:r>
              <a:rPr lang="en-US" sz="3600" i="1" dirty="0" smtClean="0"/>
              <a:t>“Best Minds”</a:t>
            </a:r>
            <a:r>
              <a:rPr lang="en-US" sz="3600" dirty="0" smtClean="0"/>
              <a:t> (knowledge/character/disposition/ intentions)</a:t>
            </a:r>
          </a:p>
          <a:p>
            <a:r>
              <a:rPr lang="en-US" sz="3600" dirty="0" smtClean="0"/>
              <a:t>Representation (diverse)</a:t>
            </a:r>
          </a:p>
          <a:p>
            <a:pPr lvl="1"/>
            <a:r>
              <a:rPr lang="en-US" sz="3600" dirty="0"/>
              <a:t>E</a:t>
            </a:r>
            <a:r>
              <a:rPr lang="en-US" sz="3600" dirty="0" smtClean="0"/>
              <a:t>lection</a:t>
            </a:r>
          </a:p>
          <a:p>
            <a:pPr lvl="1"/>
            <a:r>
              <a:rPr lang="en-US" sz="3600" dirty="0" smtClean="0"/>
              <a:t>Selection</a:t>
            </a:r>
          </a:p>
          <a:p>
            <a:pPr lvl="0">
              <a:buNone/>
            </a:pPr>
            <a:endParaRPr lang="en-US" sz="1800" dirty="0"/>
          </a:p>
          <a:p>
            <a:pPr lvl="0"/>
            <a:endParaRPr lang="en-US" sz="1800" dirty="0"/>
          </a:p>
          <a:p>
            <a:pPr lvl="0">
              <a:buNone/>
            </a:pPr>
            <a:endParaRPr lang="en-US" sz="1800" dirty="0"/>
          </a:p>
          <a:p>
            <a:pPr lvl="0">
              <a:buNone/>
            </a:pPr>
            <a:endParaRPr lang="en-US" sz="3600" dirty="0" smtClean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Amruhum</a:t>
            </a:r>
            <a:r>
              <a:rPr lang="en-US" dirty="0" smtClean="0"/>
              <a:t> </a:t>
            </a:r>
            <a:r>
              <a:rPr lang="en-US" dirty="0" err="1" smtClean="0"/>
              <a:t>Shuraa</a:t>
            </a:r>
            <a:r>
              <a:rPr lang="en-US" dirty="0" smtClean="0"/>
              <a:t> </a:t>
            </a:r>
            <a:r>
              <a:rPr lang="en-US" dirty="0" err="1" smtClean="0"/>
              <a:t>Baynahum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Principles</a:t>
            </a:r>
          </a:p>
          <a:p>
            <a:pPr algn="ctr">
              <a:buNone/>
            </a:pPr>
            <a:endParaRPr lang="en-US" sz="2000" dirty="0" smtClean="0"/>
          </a:p>
          <a:p>
            <a:r>
              <a:rPr lang="en-US" sz="3600" dirty="0" smtClean="0"/>
              <a:t>Participation/Engagement: </a:t>
            </a:r>
            <a:r>
              <a:rPr lang="en-US" sz="3600" i="1" dirty="0" smtClean="0"/>
              <a:t> Broad-based, “Democratic”</a:t>
            </a:r>
          </a:p>
          <a:p>
            <a:r>
              <a:rPr lang="en-US" sz="3600" dirty="0" smtClean="0"/>
              <a:t>Process: </a:t>
            </a:r>
            <a:r>
              <a:rPr lang="en-US" sz="3600" i="1" dirty="0" smtClean="0"/>
              <a:t>Inclusive (“</a:t>
            </a:r>
            <a:r>
              <a:rPr lang="en-US" sz="3600" i="1" dirty="0" err="1" smtClean="0"/>
              <a:t>Baynahum</a:t>
            </a:r>
            <a:r>
              <a:rPr lang="en-US" sz="3600" i="1" dirty="0" smtClean="0"/>
              <a:t>”)</a:t>
            </a:r>
          </a:p>
          <a:p>
            <a:r>
              <a:rPr lang="en-US" sz="3600" dirty="0" smtClean="0"/>
              <a:t>Objective: </a:t>
            </a:r>
            <a:r>
              <a:rPr lang="en-US" sz="3600" b="1" i="1" dirty="0" smtClean="0"/>
              <a:t>Majority Consensus</a:t>
            </a:r>
            <a:r>
              <a:rPr lang="en-US" sz="3600" i="1" dirty="0" smtClean="0"/>
              <a:t> </a:t>
            </a:r>
            <a:r>
              <a:rPr lang="en-US" sz="3600" dirty="0" smtClean="0"/>
              <a:t>on a </a:t>
            </a:r>
            <a:r>
              <a:rPr lang="en-US" sz="3600" b="1" dirty="0" smtClean="0"/>
              <a:t>specific course of action or actions </a:t>
            </a:r>
            <a:r>
              <a:rPr lang="en-US" sz="3600" dirty="0" smtClean="0"/>
              <a:t>impacting the group or community</a:t>
            </a:r>
            <a:endParaRPr lang="en-US" sz="3600" b="1" i="1" dirty="0" smtClean="0"/>
          </a:p>
          <a:p>
            <a:pPr lvl="1"/>
            <a:endParaRPr lang="en-US" sz="3200" dirty="0" smtClean="0"/>
          </a:p>
          <a:p>
            <a:pPr lvl="0">
              <a:buNone/>
            </a:pPr>
            <a:endParaRPr lang="en-US" sz="1800" dirty="0"/>
          </a:p>
          <a:p>
            <a:pPr lvl="0"/>
            <a:endParaRPr lang="en-US" sz="1800" dirty="0"/>
          </a:p>
          <a:p>
            <a:pPr lvl="0">
              <a:buNone/>
            </a:pPr>
            <a:endParaRPr lang="en-US" sz="1800" dirty="0"/>
          </a:p>
          <a:p>
            <a:pPr lvl="0">
              <a:buNone/>
            </a:pPr>
            <a:endParaRPr lang="en-US" sz="3600" dirty="0" smtClean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Amruhum</a:t>
            </a:r>
            <a:r>
              <a:rPr lang="en-US" dirty="0" smtClean="0"/>
              <a:t> </a:t>
            </a:r>
            <a:r>
              <a:rPr lang="en-US" dirty="0" err="1" smtClean="0"/>
              <a:t>Shuraa</a:t>
            </a:r>
            <a:r>
              <a:rPr lang="en-US" dirty="0" smtClean="0"/>
              <a:t> </a:t>
            </a:r>
            <a:r>
              <a:rPr lang="en-US" dirty="0" err="1" smtClean="0"/>
              <a:t>Baynahum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Purpose of Community </a:t>
            </a:r>
            <a:r>
              <a:rPr lang="en-US" sz="4000" b="1" dirty="0" err="1" smtClean="0"/>
              <a:t>Shuraa</a:t>
            </a:r>
            <a:endParaRPr lang="en-US" sz="4000" b="1" dirty="0" smtClean="0"/>
          </a:p>
          <a:p>
            <a:pPr algn="ctr">
              <a:buNone/>
            </a:pPr>
            <a:endParaRPr lang="en-US" sz="2000" dirty="0" smtClean="0"/>
          </a:p>
          <a:p>
            <a:r>
              <a:rPr lang="en-US" sz="3600" dirty="0" smtClean="0"/>
              <a:t>To make collective decisions and agreements, by consensus, to:</a:t>
            </a:r>
          </a:p>
          <a:p>
            <a:pPr lvl="1"/>
            <a:r>
              <a:rPr lang="en-US" sz="3200" dirty="0" smtClean="0"/>
              <a:t>Address community needs;</a:t>
            </a:r>
          </a:p>
          <a:p>
            <a:pPr lvl="1"/>
            <a:r>
              <a:rPr lang="en-US" sz="3200" dirty="0" smtClean="0"/>
              <a:t>Develop community life; or</a:t>
            </a:r>
          </a:p>
          <a:p>
            <a:pPr lvl="1"/>
            <a:r>
              <a:rPr lang="en-US" sz="3200" dirty="0" smtClean="0"/>
              <a:t>Respond to external circumstances</a:t>
            </a:r>
          </a:p>
          <a:p>
            <a:pPr lvl="1" algn="ctr">
              <a:buNone/>
            </a:pPr>
            <a:r>
              <a:rPr lang="en-US" sz="3200" i="1" dirty="0" smtClean="0"/>
              <a:t>(On-going Social Dynamism)</a:t>
            </a:r>
          </a:p>
          <a:p>
            <a:pPr lvl="1"/>
            <a:endParaRPr lang="en-US" sz="3200" dirty="0" smtClean="0"/>
          </a:p>
          <a:p>
            <a:pPr lvl="0">
              <a:buNone/>
            </a:pPr>
            <a:endParaRPr lang="en-US" sz="1800" dirty="0"/>
          </a:p>
          <a:p>
            <a:pPr lvl="0"/>
            <a:endParaRPr lang="en-US" sz="1800" dirty="0"/>
          </a:p>
          <a:p>
            <a:pPr lvl="0">
              <a:buNone/>
            </a:pPr>
            <a:endParaRPr lang="en-US" sz="1800" dirty="0"/>
          </a:p>
          <a:p>
            <a:pPr lvl="0">
              <a:buNone/>
            </a:pPr>
            <a:endParaRPr lang="en-US" sz="3600" dirty="0" smtClean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Amruhum</a:t>
            </a:r>
            <a:r>
              <a:rPr lang="en-US" dirty="0" smtClean="0"/>
              <a:t> </a:t>
            </a:r>
            <a:r>
              <a:rPr lang="en-US" dirty="0" err="1" smtClean="0"/>
              <a:t>Shuraa</a:t>
            </a:r>
            <a:r>
              <a:rPr lang="en-US" dirty="0" smtClean="0"/>
              <a:t> </a:t>
            </a:r>
            <a:r>
              <a:rPr lang="en-US" dirty="0" err="1" smtClean="0"/>
              <a:t>Baynahum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n-US" sz="4000" b="1" dirty="0" smtClean="0"/>
              <a:t>Limitations</a:t>
            </a:r>
            <a:endParaRPr lang="en-US" sz="4000" b="1" dirty="0"/>
          </a:p>
          <a:p>
            <a:pPr lvl="0" algn="ctr">
              <a:buNone/>
            </a:pPr>
            <a:endParaRPr lang="en-US" sz="1800" dirty="0"/>
          </a:p>
          <a:p>
            <a:pPr lvl="0" algn="ctr">
              <a:buNone/>
            </a:pPr>
            <a:r>
              <a:rPr lang="en-US" sz="3600" dirty="0" smtClean="0"/>
              <a:t>Within the boundaries of established principles and universal practices of the </a:t>
            </a:r>
            <a:r>
              <a:rPr lang="en-US" sz="3600" dirty="0" err="1" smtClean="0"/>
              <a:t>Deen</a:t>
            </a:r>
            <a:r>
              <a:rPr lang="en-US" sz="3600" dirty="0" smtClean="0"/>
              <a:t> of Al-Islam (i.e. Qur’an and Life Example of Muhammad the Prophet)</a:t>
            </a:r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Amruhum</a:t>
            </a:r>
            <a:r>
              <a:rPr lang="en-US" dirty="0" smtClean="0"/>
              <a:t> </a:t>
            </a:r>
            <a:r>
              <a:rPr lang="en-US" dirty="0" err="1" smtClean="0"/>
              <a:t>Shuraa</a:t>
            </a:r>
            <a:r>
              <a:rPr lang="en-US" dirty="0" smtClean="0"/>
              <a:t> </a:t>
            </a:r>
            <a:r>
              <a:rPr lang="en-US" dirty="0" err="1" smtClean="0"/>
              <a:t>Baynahum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en-US" sz="4000" b="1" dirty="0" smtClean="0"/>
              <a:t>Limitations…</a:t>
            </a:r>
            <a:endParaRPr lang="en-US" sz="4000" b="1" dirty="0"/>
          </a:p>
          <a:p>
            <a:pPr lvl="0" algn="ctr">
              <a:buNone/>
            </a:pPr>
            <a:endParaRPr lang="en-US" sz="1800" dirty="0"/>
          </a:p>
          <a:p>
            <a:pPr lvl="0" algn="ctr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r>
              <a:rPr lang="en-US" sz="3000" i="1" dirty="0" smtClean="0"/>
              <a:t>“It is not for a believing man or believing woman, when Allah and His Messenger have decided a matter, that they should (thereafter) have any choice about their affair. And whoever disobeys Allah and His Messenger has certainly strayed into error. (Qur’an 33:36)</a:t>
            </a:r>
            <a:endParaRPr lang="en-US" sz="30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  <p:pic>
        <p:nvPicPr>
          <p:cNvPr id="5" name="Picture 4" descr="http://www.everyayah.com/data/images_png/33_36.pn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09800"/>
            <a:ext cx="8305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Amruhum</a:t>
            </a:r>
            <a:r>
              <a:rPr lang="en-US" dirty="0" smtClean="0"/>
              <a:t> </a:t>
            </a:r>
            <a:r>
              <a:rPr lang="en-US" dirty="0" err="1" smtClean="0"/>
              <a:t>Shuraa</a:t>
            </a:r>
            <a:r>
              <a:rPr lang="en-US" dirty="0" smtClean="0"/>
              <a:t> </a:t>
            </a:r>
            <a:r>
              <a:rPr lang="en-US" dirty="0" err="1" smtClean="0"/>
              <a:t>Baynahum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n-US" sz="4000" b="1" dirty="0" smtClean="0"/>
              <a:t>Role of </a:t>
            </a:r>
            <a:r>
              <a:rPr lang="en-US" sz="4000" b="1" dirty="0" err="1" smtClean="0"/>
              <a:t>Shuraa</a:t>
            </a:r>
            <a:r>
              <a:rPr lang="en-US" sz="4000" b="1" dirty="0" smtClean="0"/>
              <a:t> Convener</a:t>
            </a:r>
          </a:p>
          <a:p>
            <a:pPr lvl="0" algn="ctr">
              <a:buNone/>
            </a:pPr>
            <a:endParaRPr lang="en-US" sz="1800" b="1" dirty="0"/>
          </a:p>
          <a:p>
            <a:r>
              <a:rPr lang="en-US" sz="3600" dirty="0" smtClean="0"/>
              <a:t>Convene the </a:t>
            </a:r>
            <a:r>
              <a:rPr lang="en-US" sz="3600" dirty="0" err="1" smtClean="0"/>
              <a:t>shuraa</a:t>
            </a:r>
            <a:r>
              <a:rPr lang="en-US" sz="3600" dirty="0" smtClean="0"/>
              <a:t> participants</a:t>
            </a:r>
          </a:p>
          <a:p>
            <a:r>
              <a:rPr lang="en-US" sz="3600" dirty="0" smtClean="0"/>
              <a:t>Facilitate the discussion</a:t>
            </a:r>
          </a:p>
          <a:p>
            <a:r>
              <a:rPr lang="en-US" sz="3600" dirty="0" smtClean="0"/>
              <a:t>Engage the participants to insure everyone’s input in the discussion</a:t>
            </a:r>
          </a:p>
          <a:p>
            <a:r>
              <a:rPr lang="en-US" sz="3600" dirty="0" smtClean="0"/>
              <a:t>Identify areas of consensus</a:t>
            </a:r>
          </a:p>
          <a:p>
            <a:r>
              <a:rPr lang="en-US" sz="3600" dirty="0" smtClean="0"/>
              <a:t>NOT DICTATE but SERVE</a:t>
            </a:r>
            <a:endParaRPr lang="en-US" sz="3600" dirty="0"/>
          </a:p>
          <a:p>
            <a:pPr lvl="0" algn="ctr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Amruhum</a:t>
            </a:r>
            <a:r>
              <a:rPr lang="en-US" dirty="0" smtClean="0"/>
              <a:t> </a:t>
            </a:r>
            <a:r>
              <a:rPr lang="en-US" dirty="0" err="1" smtClean="0"/>
              <a:t>Shuraa</a:t>
            </a:r>
            <a:r>
              <a:rPr lang="en-US" dirty="0" smtClean="0"/>
              <a:t> </a:t>
            </a:r>
            <a:r>
              <a:rPr lang="en-US" dirty="0" err="1" smtClean="0"/>
              <a:t>Baynahum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n-US" sz="4000" b="1" dirty="0" smtClean="0"/>
              <a:t>Role of </a:t>
            </a:r>
            <a:r>
              <a:rPr lang="en-US" sz="4000" b="1" dirty="0" err="1" smtClean="0"/>
              <a:t>Shuraa</a:t>
            </a:r>
            <a:r>
              <a:rPr lang="en-US" sz="4000" b="1" dirty="0" smtClean="0"/>
              <a:t> Participants </a:t>
            </a:r>
            <a:endParaRPr lang="en-US" sz="4000" b="1" dirty="0"/>
          </a:p>
          <a:p>
            <a:pPr lvl="0" algn="ctr">
              <a:buNone/>
            </a:pPr>
            <a:endParaRPr lang="en-US" sz="1800" dirty="0" smtClean="0"/>
          </a:p>
          <a:p>
            <a:r>
              <a:rPr lang="en-US" sz="3600" dirty="0" smtClean="0"/>
              <a:t>Come to discussion/deliberation with the RIGHT intentions</a:t>
            </a:r>
          </a:p>
          <a:p>
            <a:r>
              <a:rPr lang="en-US" sz="3600" dirty="0" smtClean="0"/>
              <a:t>Knowledgeable of subject matter, especially grounded in Qur’an, </a:t>
            </a:r>
            <a:r>
              <a:rPr lang="en-US" sz="3600" dirty="0" err="1" smtClean="0"/>
              <a:t>Sunnah</a:t>
            </a:r>
            <a:r>
              <a:rPr lang="en-US" sz="3600" dirty="0" smtClean="0"/>
              <a:t> of the Prophet, and Language of IWDM</a:t>
            </a:r>
          </a:p>
          <a:p>
            <a:r>
              <a:rPr lang="en-US" sz="3600" dirty="0" smtClean="0"/>
              <a:t>Ability to reach consensus with others</a:t>
            </a:r>
            <a:endParaRPr lang="en-US" sz="3600" dirty="0"/>
          </a:p>
          <a:p>
            <a:pPr lvl="0" algn="ctr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Amruhum</a:t>
            </a:r>
            <a:r>
              <a:rPr lang="en-US" dirty="0" smtClean="0"/>
              <a:t> </a:t>
            </a:r>
            <a:r>
              <a:rPr lang="en-US" dirty="0" err="1" smtClean="0"/>
              <a:t>Shuraa</a:t>
            </a:r>
            <a:r>
              <a:rPr lang="en-US" dirty="0" smtClean="0"/>
              <a:t> </a:t>
            </a:r>
            <a:r>
              <a:rPr lang="en-US" dirty="0" err="1" smtClean="0"/>
              <a:t>Baynahum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n-US" sz="4000" b="1" dirty="0" smtClean="0"/>
              <a:t>Community </a:t>
            </a:r>
            <a:r>
              <a:rPr lang="en-US" sz="4000" b="1" dirty="0" err="1" smtClean="0"/>
              <a:t>Shuraa</a:t>
            </a:r>
            <a:r>
              <a:rPr lang="en-US" sz="4000" b="1" dirty="0" smtClean="0"/>
              <a:t> Process </a:t>
            </a:r>
            <a:endParaRPr lang="en-US" sz="4000" b="1" dirty="0"/>
          </a:p>
          <a:p>
            <a:pPr lvl="0" algn="ctr">
              <a:buNone/>
            </a:pPr>
            <a:endParaRPr lang="en-US" sz="1800" dirty="0"/>
          </a:p>
          <a:p>
            <a:pPr lvl="0" algn="ctr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  <p:grpSp>
        <p:nvGrpSpPr>
          <p:cNvPr id="5" name="Group 10"/>
          <p:cNvGrpSpPr/>
          <p:nvPr/>
        </p:nvGrpSpPr>
        <p:grpSpPr>
          <a:xfrm>
            <a:off x="1312649" y="2667000"/>
            <a:ext cx="6459751" cy="3657600"/>
            <a:chOff x="810148" y="1828800"/>
            <a:chExt cx="7494276" cy="4038600"/>
          </a:xfrm>
        </p:grpSpPr>
        <p:sp>
          <p:nvSpPr>
            <p:cNvPr id="8" name="Curved Right Arrow 19"/>
            <p:cNvSpPr>
              <a:spLocks noChangeArrowheads="1"/>
            </p:cNvSpPr>
            <p:nvPr/>
          </p:nvSpPr>
          <p:spPr bwMode="auto">
            <a:xfrm flipV="1">
              <a:off x="810148" y="2035821"/>
              <a:ext cx="1515417" cy="3453253"/>
            </a:xfrm>
            <a:prstGeom prst="curvedRightArrow">
              <a:avLst>
                <a:gd name="adj1" fmla="val 23923"/>
                <a:gd name="adj2" fmla="val 47835"/>
                <a:gd name="adj3" fmla="val 25000"/>
              </a:avLst>
            </a:prstGeom>
            <a:solidFill>
              <a:srgbClr val="FF00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Curved Right Arrow 20"/>
            <p:cNvSpPr>
              <a:spLocks noChangeArrowheads="1"/>
            </p:cNvSpPr>
            <p:nvPr/>
          </p:nvSpPr>
          <p:spPr bwMode="auto">
            <a:xfrm rot="10800000" flipV="1">
              <a:off x="6892651" y="2135457"/>
              <a:ext cx="1411773" cy="3606997"/>
            </a:xfrm>
            <a:prstGeom prst="curvedRightArrow">
              <a:avLst>
                <a:gd name="adj1" fmla="val 24980"/>
                <a:gd name="adj2" fmla="val 49982"/>
                <a:gd name="adj3" fmla="val 25000"/>
              </a:avLst>
            </a:prstGeom>
            <a:solidFill>
              <a:srgbClr val="FF00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2743200" y="1828800"/>
              <a:ext cx="3426899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400" b="1" i="0" u="none" strike="noStrike" cap="none" normalizeH="0" baseline="0" noProof="1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Book Antiqua" pitchFamily="18" charset="0"/>
                  <a:cs typeface="Arial" pitchFamily="34" charset="0"/>
                </a:rPr>
                <a:t>National</a:t>
              </a:r>
              <a:endPara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26"/>
            <p:cNvSpPr txBox="1">
              <a:spLocks noChangeArrowheads="1"/>
            </p:cNvSpPr>
            <p:nvPr/>
          </p:nvSpPr>
          <p:spPr bwMode="auto">
            <a:xfrm>
              <a:off x="2712300" y="4872897"/>
              <a:ext cx="3562132" cy="994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400" b="1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Book Antiqua" pitchFamily="18" charset="0"/>
                  <a:cs typeface="Arial" pitchFamily="34" charset="0"/>
                </a:rPr>
                <a:t>Local</a:t>
              </a:r>
            </a:p>
          </p:txBody>
        </p:sp>
      </p:grp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3124200" y="4038600"/>
            <a:ext cx="2953839" cy="82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noProof="1" smtClean="0">
                <a:ln>
                  <a:noFill/>
                </a:ln>
                <a:solidFill>
                  <a:srgbClr val="00B050"/>
                </a:solidFill>
                <a:effectLst/>
                <a:latin typeface="Book Antiqua" pitchFamily="18" charset="0"/>
                <a:cs typeface="Arial" pitchFamily="34" charset="0"/>
              </a:rPr>
              <a:t>Sections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urved Right Arrow 19"/>
          <p:cNvSpPr>
            <a:spLocks noChangeArrowheads="1"/>
          </p:cNvSpPr>
          <p:nvPr/>
        </p:nvSpPr>
        <p:spPr bwMode="auto">
          <a:xfrm flipV="1">
            <a:off x="2624282" y="4400350"/>
            <a:ext cx="652318" cy="1642514"/>
          </a:xfrm>
          <a:prstGeom prst="curvedRightArrow">
            <a:avLst>
              <a:gd name="adj1" fmla="val 23923"/>
              <a:gd name="adj2" fmla="val 47835"/>
              <a:gd name="adj3" fmla="val 25000"/>
            </a:avLst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Curved Right Arrow 20"/>
          <p:cNvSpPr>
            <a:spLocks noChangeArrowheads="1"/>
          </p:cNvSpPr>
          <p:nvPr/>
        </p:nvSpPr>
        <p:spPr bwMode="auto">
          <a:xfrm rot="10800000" flipV="1">
            <a:off x="5972476" y="4506225"/>
            <a:ext cx="651632" cy="1715641"/>
          </a:xfrm>
          <a:prstGeom prst="curvedRightArrow">
            <a:avLst>
              <a:gd name="adj1" fmla="val 24980"/>
              <a:gd name="adj2" fmla="val 49982"/>
              <a:gd name="adj3" fmla="val 25000"/>
            </a:avLst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Curved Right Arrow 19"/>
          <p:cNvSpPr>
            <a:spLocks noChangeArrowheads="1"/>
          </p:cNvSpPr>
          <p:nvPr/>
        </p:nvSpPr>
        <p:spPr bwMode="auto">
          <a:xfrm flipV="1">
            <a:off x="2471366" y="3005686"/>
            <a:ext cx="652318" cy="1642514"/>
          </a:xfrm>
          <a:prstGeom prst="curvedRightArrow">
            <a:avLst>
              <a:gd name="adj1" fmla="val 23923"/>
              <a:gd name="adj2" fmla="val 47835"/>
              <a:gd name="adj3" fmla="val 25000"/>
            </a:avLst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" name="Curved Right Arrow 20"/>
          <p:cNvSpPr>
            <a:spLocks noChangeArrowheads="1"/>
          </p:cNvSpPr>
          <p:nvPr/>
        </p:nvSpPr>
        <p:spPr bwMode="auto">
          <a:xfrm rot="10800000" flipV="1">
            <a:off x="5903168" y="3032698"/>
            <a:ext cx="651632" cy="1715641"/>
          </a:xfrm>
          <a:prstGeom prst="curvedRightArrow">
            <a:avLst>
              <a:gd name="adj1" fmla="val 24980"/>
              <a:gd name="adj2" fmla="val 49982"/>
              <a:gd name="adj3" fmla="val 25000"/>
            </a:avLst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Amruhum</a:t>
            </a:r>
            <a:r>
              <a:rPr lang="en-US" dirty="0" smtClean="0"/>
              <a:t> </a:t>
            </a:r>
            <a:r>
              <a:rPr lang="en-US" dirty="0" err="1" smtClean="0"/>
              <a:t>Shuraa</a:t>
            </a:r>
            <a:r>
              <a:rPr lang="en-US" dirty="0" smtClean="0"/>
              <a:t> </a:t>
            </a:r>
            <a:r>
              <a:rPr lang="en-US" dirty="0" err="1" smtClean="0"/>
              <a:t>Baynahum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en-US" sz="4000" b="1" dirty="0" smtClean="0"/>
              <a:t>In Summary…</a:t>
            </a:r>
            <a:endParaRPr lang="en-US" sz="4000" b="1" dirty="0"/>
          </a:p>
          <a:p>
            <a:pPr lvl="0" algn="ctr">
              <a:buNone/>
            </a:pPr>
            <a:endParaRPr lang="en-US" sz="1800" dirty="0"/>
          </a:p>
          <a:p>
            <a:pPr lvl="0" algn="ctr">
              <a:buNone/>
            </a:pPr>
            <a:r>
              <a:rPr lang="en-US" b="1" dirty="0" smtClean="0"/>
              <a:t>“</a:t>
            </a:r>
            <a:r>
              <a:rPr lang="en-US" b="1" i="1" dirty="0" err="1" smtClean="0"/>
              <a:t>Amruhum</a:t>
            </a:r>
            <a:r>
              <a:rPr lang="en-US" b="1" i="1" dirty="0" smtClean="0"/>
              <a:t> </a:t>
            </a:r>
            <a:r>
              <a:rPr lang="en-US" b="1" i="1" dirty="0" err="1" smtClean="0"/>
              <a:t>Shuraa</a:t>
            </a:r>
            <a:r>
              <a:rPr lang="en-US" b="1" i="1" dirty="0" smtClean="0"/>
              <a:t> </a:t>
            </a:r>
            <a:r>
              <a:rPr lang="en-US" b="1" i="1" dirty="0" err="1" smtClean="0"/>
              <a:t>Baynahum</a:t>
            </a:r>
            <a:r>
              <a:rPr lang="en-US" b="1" i="1" dirty="0" smtClean="0"/>
              <a:t>”</a:t>
            </a:r>
            <a:r>
              <a:rPr lang="en-US" i="1" dirty="0" smtClean="0"/>
              <a:t> </a:t>
            </a:r>
            <a:r>
              <a:rPr lang="en-US" dirty="0" smtClean="0"/>
              <a:t>means a process of deliberation among representatives, knowledgeable, or concerned parties to try to find common ground or “consensus” in order to determine a course of action that will affect themselves and those they represent (i.e. the larger group or community).</a:t>
            </a:r>
            <a:endParaRPr lang="en-US" dirty="0"/>
          </a:p>
          <a:p>
            <a:pPr lvl="0" algn="ctr">
              <a:buNone/>
            </a:pPr>
            <a:endParaRPr lang="en-US" sz="3600" dirty="0" smtClean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Developing Our Community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900" b="1" dirty="0" smtClean="0"/>
              <a:t>Imam W. </a:t>
            </a:r>
            <a:r>
              <a:rPr lang="en-US" sz="3900" b="1" dirty="0" err="1" smtClean="0"/>
              <a:t>Deen</a:t>
            </a:r>
            <a:r>
              <a:rPr lang="en-US" sz="3900" b="1" dirty="0" smtClean="0"/>
              <a:t> Mohammed:</a:t>
            </a:r>
            <a:endParaRPr lang="en-US" sz="3600" dirty="0" smtClean="0"/>
          </a:p>
          <a:p>
            <a:pPr>
              <a:buNone/>
            </a:pPr>
            <a:endParaRPr lang="en-US" sz="3600" i="1" dirty="0" smtClean="0"/>
          </a:p>
          <a:p>
            <a:pPr>
              <a:buNone/>
            </a:pPr>
            <a:r>
              <a:rPr lang="en-US" sz="3600" i="1" dirty="0" smtClean="0"/>
              <a:t>“…Islam is a religion that </a:t>
            </a:r>
            <a:r>
              <a:rPr lang="en-US" sz="3600" b="1" i="1" dirty="0" smtClean="0"/>
              <a:t>directs us</a:t>
            </a:r>
            <a:r>
              <a:rPr lang="en-US" sz="3600" i="1" dirty="0" smtClean="0"/>
              <a:t> to community, </a:t>
            </a:r>
            <a:r>
              <a:rPr lang="en-US" sz="3600" b="1" i="1" dirty="0" smtClean="0"/>
              <a:t>to develop community-</a:t>
            </a:r>
            <a:r>
              <a:rPr lang="en-US" sz="3600" i="1" dirty="0" smtClean="0"/>
              <a:t>under G-d of course. </a:t>
            </a:r>
            <a:r>
              <a:rPr lang="en-US" sz="3600" b="1" i="1" dirty="0" smtClean="0"/>
              <a:t>And to be productive</a:t>
            </a:r>
            <a:r>
              <a:rPr lang="en-US" sz="3600" i="1" dirty="0" smtClean="0"/>
              <a:t>…”</a:t>
            </a:r>
          </a:p>
          <a:p>
            <a:pPr algn="ctr">
              <a:buNone/>
            </a:pPr>
            <a:r>
              <a:rPr lang="en-US" sz="2400" i="1" dirty="0" smtClean="0"/>
              <a:t>September 11, 2008 (Published)</a:t>
            </a:r>
          </a:p>
          <a:p>
            <a:pPr algn="ctr">
              <a:buNone/>
            </a:pPr>
            <a:r>
              <a:rPr lang="en-US" sz="2400" i="1" dirty="0" smtClean="0"/>
              <a:t>“IWDM Last Interview Before Death”</a:t>
            </a:r>
            <a:endParaRPr lang="en-US" sz="24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Situation/Future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n-US" sz="4000" b="1" dirty="0" smtClean="0"/>
              <a:t>Community Examples </a:t>
            </a:r>
            <a:endParaRPr lang="en-US" sz="1800" b="1" dirty="0" smtClean="0"/>
          </a:p>
          <a:p>
            <a:pPr lvl="0" algn="ctr">
              <a:buNone/>
            </a:pPr>
            <a:endParaRPr lang="en-US" sz="1800" b="1" dirty="0"/>
          </a:p>
          <a:p>
            <a:r>
              <a:rPr lang="en-US" sz="3400" dirty="0" smtClean="0"/>
              <a:t>Local Communities/Entities</a:t>
            </a:r>
          </a:p>
          <a:p>
            <a:r>
              <a:rPr lang="en-US" sz="3400" dirty="0" smtClean="0"/>
              <a:t>Organizational</a:t>
            </a:r>
          </a:p>
          <a:p>
            <a:r>
              <a:rPr lang="en-US" sz="3400" dirty="0" smtClean="0"/>
              <a:t>Regional/Sections</a:t>
            </a:r>
          </a:p>
          <a:p>
            <a:r>
              <a:rPr lang="en-US" sz="3400" dirty="0" smtClean="0"/>
              <a:t>National (Community-wide)</a:t>
            </a:r>
            <a:endParaRPr lang="en-US" sz="3400" dirty="0"/>
          </a:p>
          <a:p>
            <a:pPr lvl="1">
              <a:buNone/>
            </a:pPr>
            <a:endParaRPr lang="en-US" sz="1800" dirty="0"/>
          </a:p>
          <a:p>
            <a:pPr lvl="0"/>
            <a:endParaRPr lang="en-US" sz="1800" dirty="0"/>
          </a:p>
          <a:p>
            <a:pPr lvl="0"/>
            <a:endParaRPr lang="en-US" sz="1600" dirty="0"/>
          </a:p>
          <a:p>
            <a:pPr lvl="0">
              <a:buNone/>
            </a:pPr>
            <a:endParaRPr lang="en-US" sz="1800" dirty="0"/>
          </a:p>
          <a:p>
            <a:pPr lvl="0"/>
            <a:endParaRPr lang="en-US" sz="1800" dirty="0"/>
          </a:p>
          <a:p>
            <a:pPr lvl="0">
              <a:buNone/>
            </a:pPr>
            <a:endParaRPr lang="en-US" sz="1800" dirty="0"/>
          </a:p>
          <a:p>
            <a:pPr lvl="0">
              <a:buNone/>
            </a:pPr>
            <a:endParaRPr lang="en-US" sz="3600" dirty="0" smtClean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Situation/Future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n-US" sz="4000" b="1" dirty="0" smtClean="0"/>
              <a:t>Local Models </a:t>
            </a:r>
            <a:r>
              <a:rPr lang="en-US" b="1" dirty="0" smtClean="0"/>
              <a:t>(</a:t>
            </a:r>
            <a:r>
              <a:rPr lang="en-US" b="1" dirty="0" err="1" smtClean="0"/>
              <a:t>Masaajid</a:t>
            </a:r>
            <a:r>
              <a:rPr lang="en-US" b="1" dirty="0" smtClean="0"/>
              <a:t>/Centers/Organizations)</a:t>
            </a:r>
          </a:p>
          <a:p>
            <a:pPr lvl="0" algn="ctr">
              <a:buNone/>
            </a:pPr>
            <a:endParaRPr lang="en-US" sz="1800" dirty="0"/>
          </a:p>
          <a:p>
            <a:r>
              <a:rPr lang="en-US" sz="3400" dirty="0" smtClean="0"/>
              <a:t>Autonomous entities</a:t>
            </a:r>
          </a:p>
          <a:p>
            <a:r>
              <a:rPr lang="en-US" sz="3400" dirty="0" smtClean="0"/>
              <a:t>Incorporation</a:t>
            </a:r>
          </a:p>
          <a:p>
            <a:r>
              <a:rPr lang="en-US" sz="3400" dirty="0" smtClean="0"/>
              <a:t>Bylaws (organizational structure)</a:t>
            </a:r>
            <a:endParaRPr lang="en-US" sz="3400" b="1" dirty="0" smtClean="0"/>
          </a:p>
          <a:p>
            <a:pPr lvl="1"/>
            <a:r>
              <a:rPr lang="en-US" sz="3000" dirty="0" smtClean="0"/>
              <a:t>Elections (Imams/officers/boards)</a:t>
            </a:r>
          </a:p>
          <a:p>
            <a:pPr lvl="1"/>
            <a:r>
              <a:rPr lang="en-US" sz="3000" dirty="0" smtClean="0"/>
              <a:t>Boards/</a:t>
            </a:r>
            <a:r>
              <a:rPr lang="en-US" sz="3000" dirty="0" err="1" smtClean="0"/>
              <a:t>Shuraa</a:t>
            </a:r>
            <a:r>
              <a:rPr lang="en-US" sz="3000" dirty="0" smtClean="0"/>
              <a:t> Bodies</a:t>
            </a:r>
          </a:p>
          <a:p>
            <a:pPr lvl="1">
              <a:buNone/>
            </a:pPr>
            <a:endParaRPr lang="en-US" sz="1800" dirty="0"/>
          </a:p>
          <a:p>
            <a:pPr lvl="0"/>
            <a:endParaRPr lang="en-US" sz="1800" dirty="0"/>
          </a:p>
          <a:p>
            <a:pPr lvl="0"/>
            <a:endParaRPr lang="en-US" sz="1600" dirty="0"/>
          </a:p>
          <a:p>
            <a:pPr lvl="0">
              <a:buNone/>
            </a:pPr>
            <a:endParaRPr lang="en-US" sz="1800" dirty="0"/>
          </a:p>
          <a:p>
            <a:pPr lvl="0"/>
            <a:endParaRPr lang="en-US" sz="1800" dirty="0"/>
          </a:p>
          <a:p>
            <a:pPr lvl="0">
              <a:buNone/>
            </a:pPr>
            <a:endParaRPr lang="en-US" sz="1800" dirty="0"/>
          </a:p>
          <a:p>
            <a:pPr lvl="0">
              <a:buNone/>
            </a:pPr>
            <a:endParaRPr lang="en-US" sz="3600" dirty="0" smtClean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Situation/Future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 </a:t>
            </a:r>
            <a:r>
              <a:rPr lang="en-US" sz="4000" b="1" dirty="0" smtClean="0"/>
              <a:t>Regional/Section Models</a:t>
            </a:r>
          </a:p>
          <a:p>
            <a:pPr algn="ctr">
              <a:buNone/>
            </a:pPr>
            <a:endParaRPr lang="en-US" sz="1800" dirty="0"/>
          </a:p>
          <a:p>
            <a:r>
              <a:rPr lang="en-US" sz="3400" dirty="0" smtClean="0"/>
              <a:t>Organized Imams/Elected Conveners</a:t>
            </a:r>
          </a:p>
          <a:p>
            <a:r>
              <a:rPr lang="en-US" sz="3400" dirty="0" smtClean="0"/>
              <a:t>Other Organizations/Efforts (addressing community needs) </a:t>
            </a:r>
          </a:p>
          <a:p>
            <a:r>
              <a:rPr lang="en-US" sz="3400" dirty="0" smtClean="0"/>
              <a:t>Regional  Leadership Teams (Intelligentsia)</a:t>
            </a:r>
          </a:p>
          <a:p>
            <a:r>
              <a:rPr lang="en-US" sz="3400" dirty="0" smtClean="0"/>
              <a:t>Coordinated Efforts </a:t>
            </a:r>
            <a:endParaRPr lang="en-US" sz="3400" dirty="0"/>
          </a:p>
          <a:p>
            <a:pPr lvl="1">
              <a:buNone/>
            </a:pPr>
            <a:endParaRPr lang="en-US" sz="1800" dirty="0"/>
          </a:p>
          <a:p>
            <a:pPr lvl="0"/>
            <a:endParaRPr lang="en-US" sz="1800" dirty="0"/>
          </a:p>
          <a:p>
            <a:pPr lvl="0"/>
            <a:endParaRPr lang="en-US" sz="1600" dirty="0"/>
          </a:p>
          <a:p>
            <a:pPr lvl="0">
              <a:buNone/>
            </a:pPr>
            <a:endParaRPr lang="en-US" sz="1800" dirty="0"/>
          </a:p>
          <a:p>
            <a:pPr lvl="0"/>
            <a:endParaRPr lang="en-US" sz="1800" dirty="0"/>
          </a:p>
          <a:p>
            <a:pPr lvl="0">
              <a:buNone/>
            </a:pPr>
            <a:endParaRPr lang="en-US" sz="1800" dirty="0"/>
          </a:p>
          <a:p>
            <a:pPr lvl="0">
              <a:buNone/>
            </a:pPr>
            <a:endParaRPr lang="en-US" sz="3600" dirty="0" smtClean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Situation/Future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 </a:t>
            </a:r>
            <a:endParaRPr lang="en-US" sz="4000" b="1" dirty="0" smtClean="0"/>
          </a:p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endParaRPr lang="en-US" sz="1800" dirty="0"/>
          </a:p>
          <a:p>
            <a:pPr lvl="1">
              <a:buNone/>
            </a:pPr>
            <a:endParaRPr lang="en-US" sz="1800" dirty="0"/>
          </a:p>
          <a:p>
            <a:pPr lvl="0"/>
            <a:endParaRPr lang="en-US" sz="1800" dirty="0"/>
          </a:p>
          <a:p>
            <a:pPr lvl="0"/>
            <a:endParaRPr lang="en-US" sz="1600" dirty="0"/>
          </a:p>
          <a:p>
            <a:pPr lvl="0">
              <a:buNone/>
            </a:pPr>
            <a:endParaRPr lang="en-US" sz="1800" dirty="0"/>
          </a:p>
          <a:p>
            <a:pPr lvl="0"/>
            <a:endParaRPr lang="en-US" sz="1800" dirty="0"/>
          </a:p>
          <a:p>
            <a:pPr lvl="0">
              <a:buNone/>
            </a:pPr>
            <a:endParaRPr lang="en-US" sz="1800" dirty="0"/>
          </a:p>
          <a:p>
            <a:pPr lvl="0">
              <a:buNone/>
            </a:pPr>
            <a:endParaRPr lang="en-US" sz="3600" dirty="0" smtClean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62000" y="2486590"/>
            <a:ext cx="8124825" cy="3825833"/>
            <a:chOff x="725" y="3129"/>
            <a:chExt cx="14475" cy="7922"/>
          </a:xfrm>
        </p:grpSpPr>
        <p:cxnSp>
          <p:nvCxnSpPr>
            <p:cNvPr id="1027" name="AutoShape 3"/>
            <p:cNvCxnSpPr>
              <a:cxnSpLocks noChangeShapeType="1"/>
            </p:cNvCxnSpPr>
            <p:nvPr/>
          </p:nvCxnSpPr>
          <p:spPr bwMode="auto">
            <a:xfrm>
              <a:off x="5398" y="8228"/>
              <a:ext cx="136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28" name="AutoShape 4"/>
            <p:cNvCxnSpPr>
              <a:cxnSpLocks noChangeShapeType="1"/>
            </p:cNvCxnSpPr>
            <p:nvPr/>
          </p:nvCxnSpPr>
          <p:spPr bwMode="auto">
            <a:xfrm flipV="1">
              <a:off x="2207" y="4621"/>
              <a:ext cx="1" cy="18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 flipV="1">
              <a:off x="6079" y="4639"/>
              <a:ext cx="0" cy="603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0" name="AutoShape 6"/>
            <p:cNvCxnSpPr>
              <a:cxnSpLocks noChangeShapeType="1"/>
            </p:cNvCxnSpPr>
            <p:nvPr/>
          </p:nvCxnSpPr>
          <p:spPr bwMode="auto">
            <a:xfrm flipV="1">
              <a:off x="10155" y="4639"/>
              <a:ext cx="1" cy="183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747" y="3129"/>
              <a:ext cx="5730" cy="1005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Midwest Imams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8488" y="3187"/>
              <a:ext cx="5725" cy="924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Midwest Sectional Convener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725" y="4923"/>
              <a:ext cx="3241" cy="113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Conference Team Leader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4301" y="4944"/>
              <a:ext cx="3654" cy="111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Work Team Development Leader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8338" y="4923"/>
              <a:ext cx="3470" cy="113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Communications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Team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Leader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Text Box 12"/>
            <p:cNvSpPr txBox="1">
              <a:spLocks noChangeArrowheads="1"/>
            </p:cNvSpPr>
            <p:nvPr/>
          </p:nvSpPr>
          <p:spPr bwMode="auto">
            <a:xfrm>
              <a:off x="12132" y="4923"/>
              <a:ext cx="3068" cy="113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Treasurer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/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Fiscal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Agent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Text Box 13"/>
            <p:cNvSpPr txBox="1">
              <a:spLocks noChangeArrowheads="1"/>
            </p:cNvSpPr>
            <p:nvPr/>
          </p:nvSpPr>
          <p:spPr bwMode="auto">
            <a:xfrm>
              <a:off x="792" y="6470"/>
              <a:ext cx="3135" cy="113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Conference Team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4601" y="6480"/>
              <a:ext cx="3134" cy="112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Work Teams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8550" y="6478"/>
              <a:ext cx="3134" cy="112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Communications Team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1980" y="7788"/>
              <a:ext cx="3469" cy="76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Marriage &amp; Family Life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Text Box 17"/>
            <p:cNvSpPr txBox="1">
              <a:spLocks noChangeArrowheads="1"/>
            </p:cNvSpPr>
            <p:nvPr/>
          </p:nvSpPr>
          <p:spPr bwMode="auto">
            <a:xfrm>
              <a:off x="1998" y="8867"/>
              <a:ext cx="3469" cy="116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Government/ Civic Engagement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Text Box 18"/>
            <p:cNvSpPr txBox="1">
              <a:spLocks noChangeArrowheads="1"/>
            </p:cNvSpPr>
            <p:nvPr/>
          </p:nvSpPr>
          <p:spPr bwMode="auto">
            <a:xfrm>
              <a:off x="1967" y="10287"/>
              <a:ext cx="3457" cy="76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Culture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Text Box 19"/>
            <p:cNvSpPr txBox="1">
              <a:spLocks noChangeArrowheads="1"/>
            </p:cNvSpPr>
            <p:nvPr/>
          </p:nvSpPr>
          <p:spPr bwMode="auto">
            <a:xfrm>
              <a:off x="6807" y="8867"/>
              <a:ext cx="3474" cy="116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Business/ Economic Development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Text Box 20"/>
            <p:cNvSpPr txBox="1">
              <a:spLocks noChangeArrowheads="1"/>
            </p:cNvSpPr>
            <p:nvPr/>
          </p:nvSpPr>
          <p:spPr bwMode="auto">
            <a:xfrm>
              <a:off x="6781" y="7788"/>
              <a:ext cx="3471" cy="76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Education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Text Box 21"/>
            <p:cNvSpPr txBox="1">
              <a:spLocks noChangeArrowheads="1"/>
            </p:cNvSpPr>
            <p:nvPr/>
          </p:nvSpPr>
          <p:spPr bwMode="auto">
            <a:xfrm>
              <a:off x="6811" y="10287"/>
              <a:ext cx="3483" cy="76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Youth Engagement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46" name="AutoShape 22"/>
            <p:cNvCxnSpPr>
              <a:cxnSpLocks noChangeShapeType="1"/>
            </p:cNvCxnSpPr>
            <p:nvPr/>
          </p:nvCxnSpPr>
          <p:spPr bwMode="auto">
            <a:xfrm>
              <a:off x="6445" y="3721"/>
              <a:ext cx="200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7" name="AutoShape 23"/>
            <p:cNvCxnSpPr>
              <a:cxnSpLocks noChangeShapeType="1"/>
            </p:cNvCxnSpPr>
            <p:nvPr/>
          </p:nvCxnSpPr>
          <p:spPr bwMode="auto">
            <a:xfrm>
              <a:off x="2207" y="4620"/>
              <a:ext cx="11557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8" name="AutoShape 24"/>
            <p:cNvCxnSpPr>
              <a:cxnSpLocks noChangeShapeType="1"/>
            </p:cNvCxnSpPr>
            <p:nvPr/>
          </p:nvCxnSpPr>
          <p:spPr bwMode="auto">
            <a:xfrm flipV="1">
              <a:off x="11183" y="4083"/>
              <a:ext cx="0" cy="53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9" name="AutoShape 25"/>
            <p:cNvCxnSpPr>
              <a:cxnSpLocks noChangeShapeType="1"/>
            </p:cNvCxnSpPr>
            <p:nvPr/>
          </p:nvCxnSpPr>
          <p:spPr bwMode="auto">
            <a:xfrm flipV="1">
              <a:off x="13764" y="4639"/>
              <a:ext cx="0" cy="4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0" name="AutoShape 26"/>
            <p:cNvCxnSpPr>
              <a:cxnSpLocks noChangeShapeType="1"/>
            </p:cNvCxnSpPr>
            <p:nvPr/>
          </p:nvCxnSpPr>
          <p:spPr bwMode="auto">
            <a:xfrm>
              <a:off x="5432" y="9406"/>
              <a:ext cx="136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1" name="AutoShape 27"/>
            <p:cNvCxnSpPr>
              <a:cxnSpLocks noChangeShapeType="1"/>
            </p:cNvCxnSpPr>
            <p:nvPr/>
          </p:nvCxnSpPr>
          <p:spPr bwMode="auto">
            <a:xfrm>
              <a:off x="5432" y="10678"/>
              <a:ext cx="136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052" name="WordArt 28"/>
          <p:cNvSpPr>
            <a:spLocks noChangeArrowheads="1" noChangeShapeType="1" noTextEdit="1"/>
          </p:cNvSpPr>
          <p:nvPr/>
        </p:nvSpPr>
        <p:spPr bwMode="auto">
          <a:xfrm>
            <a:off x="2667000" y="1600200"/>
            <a:ext cx="37465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libri"/>
              </a:rPr>
              <a:t>MIDWEST LEADERSHIP</a:t>
            </a:r>
            <a:endParaRPr lang="en-US" sz="8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/>
              <a:latin typeface="Calibri"/>
            </a:endParaRPr>
          </a:p>
        </p:txBody>
      </p:sp>
      <p:sp>
        <p:nvSpPr>
          <p:cNvPr id="1053" name="Text Box 29"/>
          <p:cNvSpPr txBox="1">
            <a:spLocks noChangeArrowheads="1"/>
          </p:cNvSpPr>
          <p:nvPr/>
        </p:nvSpPr>
        <p:spPr bwMode="auto">
          <a:xfrm>
            <a:off x="4803575" y="1928812"/>
            <a:ext cx="2187575" cy="50958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Handwriting" pitchFamily="66" charset="0"/>
                <a:ea typeface="Arial" pitchFamily="34" charset="0"/>
                <a:cs typeface="Arial" pitchFamily="34" charset="0"/>
              </a:rPr>
              <a:t>Team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Situation/Future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n-US" sz="4000" b="1" dirty="0" smtClean="0"/>
              <a:t>National/Community-wide Models</a:t>
            </a:r>
          </a:p>
          <a:p>
            <a:pPr lvl="0" algn="ctr">
              <a:buNone/>
            </a:pPr>
            <a:endParaRPr lang="en-US" sz="1800" dirty="0" smtClean="0"/>
          </a:p>
          <a:p>
            <a:r>
              <a:rPr lang="en-US" sz="3400" dirty="0" smtClean="0"/>
              <a:t>Organized Imams (Section Conveners)</a:t>
            </a:r>
          </a:p>
          <a:p>
            <a:r>
              <a:rPr lang="en-US" sz="3400" dirty="0" smtClean="0"/>
              <a:t>National Organizations/Teams</a:t>
            </a:r>
          </a:p>
          <a:p>
            <a:r>
              <a:rPr lang="en-US" sz="3400" dirty="0" smtClean="0"/>
              <a:t>Occasional Coordinated Efforts with Community Leaders (</a:t>
            </a:r>
            <a:r>
              <a:rPr lang="en-US" sz="3400" i="1" dirty="0" smtClean="0"/>
              <a:t>Community Leadership Summits</a:t>
            </a:r>
            <a:r>
              <a:rPr lang="en-US" sz="3400" dirty="0" smtClean="0"/>
              <a:t>, etc.)</a:t>
            </a:r>
            <a:endParaRPr lang="en-US" sz="3400" dirty="0"/>
          </a:p>
          <a:p>
            <a:pPr lvl="1">
              <a:buNone/>
            </a:pPr>
            <a:endParaRPr lang="en-US" sz="1800" dirty="0"/>
          </a:p>
          <a:p>
            <a:pPr lvl="0"/>
            <a:endParaRPr lang="en-US" sz="1800" dirty="0"/>
          </a:p>
          <a:p>
            <a:pPr lvl="0"/>
            <a:endParaRPr lang="en-US" sz="1600" dirty="0"/>
          </a:p>
          <a:p>
            <a:pPr lvl="0">
              <a:buNone/>
            </a:pPr>
            <a:endParaRPr lang="en-US" sz="1800" dirty="0"/>
          </a:p>
          <a:p>
            <a:pPr lvl="0"/>
            <a:endParaRPr lang="en-US" sz="1800" dirty="0"/>
          </a:p>
          <a:p>
            <a:pPr lvl="0">
              <a:buNone/>
            </a:pPr>
            <a:endParaRPr lang="en-US" sz="1800" dirty="0"/>
          </a:p>
          <a:p>
            <a:pPr lvl="0">
              <a:buNone/>
            </a:pPr>
            <a:endParaRPr lang="en-US" sz="3600" dirty="0" smtClean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Leadership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10000" b="1" dirty="0" smtClean="0"/>
              <a:t> </a:t>
            </a:r>
            <a:r>
              <a:rPr lang="en-US" sz="16000" b="1" dirty="0" smtClean="0"/>
              <a:t>Leadership is a Critical and Natural Function of Community Life</a:t>
            </a:r>
          </a:p>
          <a:p>
            <a:pPr algn="ctr">
              <a:buNone/>
            </a:pPr>
            <a:endParaRPr lang="en-US" sz="3600" dirty="0" smtClean="0"/>
          </a:p>
          <a:p>
            <a:r>
              <a:rPr lang="en-US" sz="12800" dirty="0" smtClean="0"/>
              <a:t>Role of the </a:t>
            </a:r>
            <a:r>
              <a:rPr lang="en-US" sz="12800" b="1" i="1" dirty="0" smtClean="0"/>
              <a:t>“Servant Leader”</a:t>
            </a:r>
            <a:r>
              <a:rPr lang="en-US" sz="12800" dirty="0" smtClean="0"/>
              <a:t> </a:t>
            </a:r>
            <a:endParaRPr lang="en-US" sz="12800" i="1" dirty="0" smtClean="0"/>
          </a:p>
          <a:p>
            <a:pPr lvl="1"/>
            <a:r>
              <a:rPr lang="en-US" sz="11200" dirty="0" smtClean="0"/>
              <a:t>Follow the Qur’an and example of the Prophet</a:t>
            </a:r>
          </a:p>
          <a:p>
            <a:pPr lvl="1"/>
            <a:r>
              <a:rPr lang="en-US" sz="11200" dirty="0" smtClean="0"/>
              <a:t>Serve the interests of the Community, at the will of the Community </a:t>
            </a:r>
          </a:p>
          <a:p>
            <a:pPr lvl="1"/>
            <a:r>
              <a:rPr lang="en-US" sz="11200" dirty="0" smtClean="0"/>
              <a:t>Use tools of enlightened discussion, debate, and persuasion to convince peers or constituents of his/her/their position</a:t>
            </a:r>
          </a:p>
          <a:p>
            <a:pPr lvl="1"/>
            <a:r>
              <a:rPr lang="en-US" sz="11200" dirty="0" smtClean="0"/>
              <a:t>Does NOT DICTATE</a:t>
            </a:r>
          </a:p>
          <a:p>
            <a:pPr lvl="1"/>
            <a:r>
              <a:rPr lang="en-US" sz="11200" dirty="0" smtClean="0"/>
              <a:t>Guides the Community through </a:t>
            </a:r>
            <a:r>
              <a:rPr lang="en-US" sz="11200" dirty="0" err="1" smtClean="0"/>
              <a:t>Shuraa</a:t>
            </a:r>
            <a:endParaRPr lang="en-US" sz="11200" dirty="0" smtClean="0"/>
          </a:p>
          <a:p>
            <a:pPr lvl="1">
              <a:buNone/>
            </a:pPr>
            <a:endParaRPr lang="en-US" dirty="0" smtClean="0"/>
          </a:p>
          <a:p>
            <a:endParaRPr lang="en-US" sz="3600" dirty="0" smtClean="0"/>
          </a:p>
          <a:p>
            <a:pPr>
              <a:buNone/>
            </a:pPr>
            <a:r>
              <a:rPr lang="en-US" sz="3600" i="1" dirty="0" smtClean="0"/>
              <a:t>  </a:t>
            </a:r>
          </a:p>
          <a:p>
            <a:pPr algn="ctr">
              <a:buNone/>
            </a:pPr>
            <a:endParaRPr lang="en-US" sz="1800" dirty="0"/>
          </a:p>
          <a:p>
            <a:pPr lvl="0"/>
            <a:endParaRPr lang="en-US" sz="1800" dirty="0"/>
          </a:p>
          <a:p>
            <a:pPr lvl="0"/>
            <a:endParaRPr lang="en-US" sz="1600" dirty="0"/>
          </a:p>
          <a:p>
            <a:pPr lvl="0">
              <a:buNone/>
            </a:pPr>
            <a:endParaRPr lang="en-US" sz="1800" dirty="0"/>
          </a:p>
          <a:p>
            <a:pPr lvl="0"/>
            <a:endParaRPr lang="en-US" sz="1800" dirty="0"/>
          </a:p>
          <a:p>
            <a:pPr lvl="0">
              <a:buNone/>
            </a:pPr>
            <a:endParaRPr lang="en-US" sz="1800" dirty="0"/>
          </a:p>
          <a:p>
            <a:pPr lvl="0">
              <a:buNone/>
            </a:pPr>
            <a:endParaRPr lang="en-US" sz="3600" dirty="0" smtClean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Leadership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16000" b="1" dirty="0" smtClean="0"/>
              <a:t>Accountable Representation</a:t>
            </a:r>
          </a:p>
          <a:p>
            <a:pPr algn="ctr">
              <a:buNone/>
            </a:pPr>
            <a:endParaRPr lang="en-US" sz="7200" dirty="0" smtClean="0"/>
          </a:p>
          <a:p>
            <a:endParaRPr lang="en-US" sz="3600" dirty="0" smtClean="0"/>
          </a:p>
          <a:p>
            <a:r>
              <a:rPr lang="en-US" sz="12800" dirty="0" smtClean="0"/>
              <a:t>Leaders/representatives of Community must:</a:t>
            </a:r>
          </a:p>
          <a:p>
            <a:pPr lvl="1"/>
            <a:r>
              <a:rPr lang="en-US" sz="11200" dirty="0" smtClean="0"/>
              <a:t>Be democratically authorized (not self-appointed),</a:t>
            </a:r>
          </a:p>
          <a:p>
            <a:pPr lvl="1"/>
            <a:r>
              <a:rPr lang="en-US" sz="11200" dirty="0" smtClean="0"/>
              <a:t>Expectation to report-back,</a:t>
            </a:r>
          </a:p>
          <a:p>
            <a:pPr lvl="1"/>
            <a:r>
              <a:rPr lang="en-US" sz="11200" dirty="0" smtClean="0"/>
              <a:t>Submit to questions from the Community,</a:t>
            </a:r>
          </a:p>
          <a:p>
            <a:pPr lvl="1"/>
            <a:r>
              <a:rPr lang="en-US" sz="11200" dirty="0" smtClean="0"/>
              <a:t>Held accountable to </a:t>
            </a:r>
            <a:r>
              <a:rPr lang="en-US" sz="11200" dirty="0" err="1" smtClean="0"/>
              <a:t>Qur’anic</a:t>
            </a:r>
            <a:r>
              <a:rPr lang="en-US" sz="11200" dirty="0" smtClean="0"/>
              <a:t> and Community standards</a:t>
            </a:r>
          </a:p>
          <a:p>
            <a:pPr lvl="1"/>
            <a:endParaRPr lang="en-US" sz="7000" dirty="0" smtClean="0"/>
          </a:p>
          <a:p>
            <a:endParaRPr lang="en-US" sz="11200" dirty="0" smtClean="0"/>
          </a:p>
          <a:p>
            <a:pPr lvl="1">
              <a:buNone/>
            </a:pPr>
            <a:endParaRPr lang="en-US" dirty="0" smtClean="0"/>
          </a:p>
          <a:p>
            <a:endParaRPr lang="en-US" sz="3600" dirty="0" smtClean="0"/>
          </a:p>
          <a:p>
            <a:pPr>
              <a:buNone/>
            </a:pPr>
            <a:r>
              <a:rPr lang="en-US" sz="3600" i="1" dirty="0" smtClean="0"/>
              <a:t>  </a:t>
            </a:r>
          </a:p>
          <a:p>
            <a:pPr algn="ctr">
              <a:buNone/>
            </a:pPr>
            <a:endParaRPr lang="en-US" sz="1800" dirty="0"/>
          </a:p>
          <a:p>
            <a:pPr lvl="0"/>
            <a:endParaRPr lang="en-US" sz="1800" dirty="0"/>
          </a:p>
          <a:p>
            <a:pPr lvl="0"/>
            <a:endParaRPr lang="en-US" sz="1600" dirty="0"/>
          </a:p>
          <a:p>
            <a:pPr lvl="0">
              <a:buNone/>
            </a:pPr>
            <a:endParaRPr lang="en-US" sz="1800" dirty="0"/>
          </a:p>
          <a:p>
            <a:pPr lvl="0"/>
            <a:endParaRPr lang="en-US" sz="1800" dirty="0"/>
          </a:p>
          <a:p>
            <a:pPr lvl="0">
              <a:buNone/>
            </a:pPr>
            <a:endParaRPr lang="en-US" sz="1800" dirty="0"/>
          </a:p>
          <a:p>
            <a:pPr lvl="0">
              <a:buNone/>
            </a:pPr>
            <a:endParaRPr lang="en-US" sz="3600" dirty="0" smtClean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Community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16000" b="1" dirty="0" smtClean="0"/>
              <a:t>Current Imams’ </a:t>
            </a:r>
            <a:r>
              <a:rPr lang="en-US" sz="16000" b="1" dirty="0" err="1" smtClean="0"/>
              <a:t>Shuraa</a:t>
            </a:r>
            <a:r>
              <a:rPr lang="en-US" sz="16000" b="1" dirty="0" smtClean="0"/>
              <a:t> Byproducts</a:t>
            </a:r>
          </a:p>
          <a:p>
            <a:pPr algn="ctr">
              <a:buNone/>
            </a:pPr>
            <a:endParaRPr lang="en-US" sz="8400" b="1" dirty="0" smtClean="0"/>
          </a:p>
          <a:p>
            <a:endParaRPr lang="en-US" sz="3600" dirty="0" smtClean="0"/>
          </a:p>
          <a:p>
            <a:r>
              <a:rPr lang="en-US" sz="14400" dirty="0" smtClean="0"/>
              <a:t>Community Announcements </a:t>
            </a:r>
            <a:r>
              <a:rPr lang="en-US" sz="14400" i="1" dirty="0" smtClean="0"/>
              <a:t>(i.e. Ramadan and </a:t>
            </a:r>
            <a:r>
              <a:rPr lang="en-US" sz="14400" i="1" dirty="0" err="1" smtClean="0"/>
              <a:t>Eid</a:t>
            </a:r>
            <a:r>
              <a:rPr lang="en-US" sz="14400" i="1" dirty="0" smtClean="0"/>
              <a:t>)</a:t>
            </a:r>
          </a:p>
          <a:p>
            <a:r>
              <a:rPr lang="en-US" sz="14400" dirty="0" smtClean="0"/>
              <a:t>Community Website</a:t>
            </a:r>
          </a:p>
          <a:p>
            <a:r>
              <a:rPr lang="en-US" sz="14400" dirty="0" smtClean="0"/>
              <a:t>Occasional Position Statements</a:t>
            </a:r>
          </a:p>
          <a:p>
            <a:r>
              <a:rPr lang="en-US" sz="14400" dirty="0" smtClean="0"/>
              <a:t>Community Leadership Summits</a:t>
            </a:r>
          </a:p>
          <a:p>
            <a:r>
              <a:rPr lang="en-US" sz="14400" dirty="0" smtClean="0"/>
              <a:t>Annual Reports to the Community</a:t>
            </a:r>
          </a:p>
          <a:p>
            <a:r>
              <a:rPr lang="en-US" sz="14400" dirty="0" smtClean="0"/>
              <a:t>First Annual Imams’ Conference</a:t>
            </a:r>
          </a:p>
          <a:p>
            <a:endParaRPr lang="en-US" sz="5100" dirty="0" smtClean="0"/>
          </a:p>
          <a:p>
            <a:endParaRPr lang="en-US" sz="3600" dirty="0" smtClean="0"/>
          </a:p>
          <a:p>
            <a:pPr>
              <a:buNone/>
            </a:pPr>
            <a:endParaRPr lang="en-US" sz="7000" dirty="0" smtClean="0"/>
          </a:p>
          <a:p>
            <a:endParaRPr lang="en-US" sz="11200" dirty="0" smtClean="0"/>
          </a:p>
          <a:p>
            <a:pPr lvl="1">
              <a:buNone/>
            </a:pPr>
            <a:endParaRPr lang="en-US" dirty="0" smtClean="0"/>
          </a:p>
          <a:p>
            <a:endParaRPr lang="en-US" sz="3600" dirty="0" smtClean="0"/>
          </a:p>
          <a:p>
            <a:pPr>
              <a:buNone/>
            </a:pPr>
            <a:r>
              <a:rPr lang="en-US" sz="3600" i="1" dirty="0" smtClean="0"/>
              <a:t>  </a:t>
            </a:r>
          </a:p>
          <a:p>
            <a:pPr algn="ctr">
              <a:buNone/>
            </a:pPr>
            <a:endParaRPr lang="en-US" sz="1800" dirty="0"/>
          </a:p>
          <a:p>
            <a:pPr lvl="0"/>
            <a:endParaRPr lang="en-US" sz="1800" dirty="0"/>
          </a:p>
          <a:p>
            <a:pPr lvl="0"/>
            <a:endParaRPr lang="en-US" sz="1600" dirty="0"/>
          </a:p>
          <a:p>
            <a:pPr lvl="0">
              <a:buNone/>
            </a:pPr>
            <a:endParaRPr lang="en-US" sz="1800" dirty="0"/>
          </a:p>
          <a:p>
            <a:pPr lvl="0"/>
            <a:endParaRPr lang="en-US" sz="1800" dirty="0"/>
          </a:p>
          <a:p>
            <a:pPr lvl="0">
              <a:buNone/>
            </a:pPr>
            <a:endParaRPr lang="en-US" sz="1800" dirty="0"/>
          </a:p>
          <a:p>
            <a:pPr lvl="0">
              <a:buNone/>
            </a:pPr>
            <a:endParaRPr lang="en-US" sz="3600" dirty="0" smtClean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Community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16000" b="1" dirty="0" smtClean="0"/>
              <a:t>Reoccurring Issues </a:t>
            </a:r>
          </a:p>
          <a:p>
            <a:pPr algn="ctr">
              <a:buNone/>
            </a:pPr>
            <a:endParaRPr lang="en-US" sz="8400" b="1" dirty="0" smtClean="0"/>
          </a:p>
          <a:p>
            <a:endParaRPr lang="en-US" sz="3600" dirty="0" smtClean="0"/>
          </a:p>
          <a:p>
            <a:r>
              <a:rPr lang="en-US" sz="14400" dirty="0" smtClean="0"/>
              <a:t>Community Representation</a:t>
            </a:r>
          </a:p>
          <a:p>
            <a:r>
              <a:rPr lang="en-US" sz="14400" dirty="0" smtClean="0"/>
              <a:t>International Opportunities</a:t>
            </a:r>
          </a:p>
          <a:p>
            <a:r>
              <a:rPr lang="en-US" sz="14400" dirty="0" smtClean="0"/>
              <a:t>Inquiries from White House for Community Position Statements</a:t>
            </a:r>
          </a:p>
          <a:p>
            <a:r>
              <a:rPr lang="en-US" sz="14400" dirty="0" smtClean="0"/>
              <a:t>Need for News Media Position Statements</a:t>
            </a:r>
          </a:p>
          <a:p>
            <a:endParaRPr lang="en-US" sz="5100" dirty="0" smtClean="0"/>
          </a:p>
          <a:p>
            <a:endParaRPr lang="en-US" sz="3600" dirty="0" smtClean="0"/>
          </a:p>
          <a:p>
            <a:pPr>
              <a:buNone/>
            </a:pPr>
            <a:endParaRPr lang="en-US" sz="7000" dirty="0" smtClean="0"/>
          </a:p>
          <a:p>
            <a:endParaRPr lang="en-US" sz="11200" dirty="0" smtClean="0"/>
          </a:p>
          <a:p>
            <a:pPr lvl="1">
              <a:buNone/>
            </a:pPr>
            <a:endParaRPr lang="en-US" dirty="0" smtClean="0"/>
          </a:p>
          <a:p>
            <a:endParaRPr lang="en-US" sz="3600" dirty="0" smtClean="0"/>
          </a:p>
          <a:p>
            <a:pPr>
              <a:buNone/>
            </a:pPr>
            <a:r>
              <a:rPr lang="en-US" sz="3600" i="1" dirty="0" smtClean="0"/>
              <a:t>  </a:t>
            </a:r>
          </a:p>
          <a:p>
            <a:pPr algn="ctr">
              <a:buNone/>
            </a:pPr>
            <a:endParaRPr lang="en-US" sz="1800" dirty="0"/>
          </a:p>
          <a:p>
            <a:pPr lvl="0"/>
            <a:endParaRPr lang="en-US" sz="1800" dirty="0"/>
          </a:p>
          <a:p>
            <a:pPr lvl="0"/>
            <a:endParaRPr lang="en-US" sz="1600" dirty="0"/>
          </a:p>
          <a:p>
            <a:pPr lvl="0">
              <a:buNone/>
            </a:pPr>
            <a:endParaRPr lang="en-US" sz="1800" dirty="0"/>
          </a:p>
          <a:p>
            <a:pPr lvl="0"/>
            <a:endParaRPr lang="en-US" sz="1800" dirty="0"/>
          </a:p>
          <a:p>
            <a:pPr lvl="0">
              <a:buNone/>
            </a:pPr>
            <a:endParaRPr lang="en-US" sz="1800" dirty="0"/>
          </a:p>
          <a:p>
            <a:pPr lvl="0">
              <a:buNone/>
            </a:pPr>
            <a:endParaRPr lang="en-US" sz="3600" dirty="0" smtClean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ismillah - oval shaped"/>
          <p:cNvPicPr/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lum bright="60000"/>
          </a:blip>
          <a:stretch>
            <a:fillRect/>
          </a:stretch>
        </p:blipFill>
        <p:spPr bwMode="auto">
          <a:xfrm>
            <a:off x="762000" y="1676400"/>
            <a:ext cx="7315200" cy="449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Developing Community with “</a:t>
            </a:r>
            <a:r>
              <a:rPr lang="en-US" i="1" dirty="0" err="1" smtClean="0"/>
              <a:t>Shuraa</a:t>
            </a:r>
            <a:r>
              <a:rPr lang="en-US" i="1" dirty="0" smtClean="0"/>
              <a:t> </a:t>
            </a:r>
            <a:r>
              <a:rPr lang="en-US" i="1" dirty="0" err="1" smtClean="0"/>
              <a:t>Baynahum</a:t>
            </a:r>
            <a:r>
              <a:rPr lang="en-US" i="1" dirty="0" smtClean="0"/>
              <a:t>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458200" cy="4191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 err="1" smtClean="0">
                <a:solidFill>
                  <a:schemeClr val="accent4">
                    <a:lumMod val="50000"/>
                  </a:schemeClr>
                </a:solidFill>
              </a:rPr>
              <a:t>Shukran</a:t>
            </a:r>
            <a:r>
              <a:rPr lang="en-US" sz="7200" b="1" dirty="0" smtClean="0">
                <a:solidFill>
                  <a:schemeClr val="accent4">
                    <a:lumMod val="50000"/>
                  </a:schemeClr>
                </a:solidFill>
              </a:rPr>
              <a:t>,</a:t>
            </a:r>
          </a:p>
          <a:p>
            <a:pPr algn="ctr">
              <a:buNone/>
            </a:pPr>
            <a:r>
              <a:rPr lang="en-US" sz="7200" b="1" dirty="0" smtClean="0">
                <a:solidFill>
                  <a:schemeClr val="accent4">
                    <a:lumMod val="50000"/>
                  </a:schemeClr>
                </a:solidFill>
              </a:rPr>
              <a:t>Peace and Blessings!</a:t>
            </a:r>
            <a:endParaRPr lang="en-US" sz="72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98576"/>
          </a:xfrm>
        </p:spPr>
        <p:txBody>
          <a:bodyPr>
            <a:noAutofit/>
          </a:bodyPr>
          <a:lstStyle/>
          <a:p>
            <a:pPr lvl="0" algn="ctr"/>
            <a:r>
              <a:rPr lang="en-US" dirty="0" err="1" smtClean="0"/>
              <a:t>Amruhum</a:t>
            </a:r>
            <a:r>
              <a:rPr lang="en-US" dirty="0" smtClean="0"/>
              <a:t> </a:t>
            </a:r>
            <a:r>
              <a:rPr lang="en-US" dirty="0" err="1" smtClean="0"/>
              <a:t>Shuraa</a:t>
            </a:r>
            <a:r>
              <a:rPr lang="en-US" dirty="0" smtClean="0"/>
              <a:t> </a:t>
            </a:r>
            <a:r>
              <a:rPr lang="en-US" dirty="0" err="1" smtClean="0"/>
              <a:t>Baynahum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	</a:t>
            </a:r>
          </a:p>
          <a:p>
            <a:endParaRPr lang="en-US" sz="1800" dirty="0" smtClean="0"/>
          </a:p>
          <a:p>
            <a:endParaRPr lang="en-US" sz="1800" i="1" dirty="0" smtClean="0"/>
          </a:p>
          <a:p>
            <a:pPr algn="ctr">
              <a:buNone/>
            </a:pPr>
            <a:endParaRPr lang="en-US" sz="1800" i="1" dirty="0" smtClean="0"/>
          </a:p>
          <a:p>
            <a:pPr>
              <a:buNone/>
            </a:pPr>
            <a:endParaRPr lang="en-US" sz="1800" i="1" dirty="0" smtClean="0"/>
          </a:p>
          <a:p>
            <a:pPr>
              <a:buNone/>
            </a:pPr>
            <a:r>
              <a:rPr lang="en-US" sz="2800" i="1" dirty="0" smtClean="0"/>
              <a:t>   </a:t>
            </a:r>
            <a:r>
              <a:rPr lang="en-US" i="1" dirty="0" smtClean="0"/>
              <a:t> “And those who have responded to their Guardian Evolver and established prayer and </a:t>
            </a:r>
            <a:r>
              <a:rPr lang="en-US" b="1" i="1" dirty="0" smtClean="0"/>
              <a:t>order their affairs </a:t>
            </a:r>
            <a:r>
              <a:rPr lang="en-US" i="1" dirty="0" smtClean="0"/>
              <a:t>(upon the principle of)</a:t>
            </a:r>
            <a:r>
              <a:rPr lang="en-US" b="1" i="1" dirty="0" smtClean="0"/>
              <a:t> mutual consultation</a:t>
            </a:r>
            <a:r>
              <a:rPr lang="en-US" i="1" dirty="0" smtClean="0"/>
              <a:t> </a:t>
            </a:r>
            <a:r>
              <a:rPr lang="en-US" b="1" i="1" dirty="0" smtClean="0"/>
              <a:t>(</a:t>
            </a:r>
            <a:r>
              <a:rPr lang="en-US" b="1" i="1" dirty="0" err="1" smtClean="0"/>
              <a:t>Shuraa</a:t>
            </a:r>
            <a:r>
              <a:rPr lang="en-US" b="1" i="1" dirty="0" smtClean="0"/>
              <a:t> </a:t>
            </a:r>
            <a:r>
              <a:rPr lang="en-US" b="1" i="1" dirty="0" err="1" smtClean="0"/>
              <a:t>Baynahum</a:t>
            </a:r>
            <a:r>
              <a:rPr lang="en-US" b="1" i="1" dirty="0" smtClean="0"/>
              <a:t>)</a:t>
            </a:r>
            <a:r>
              <a:rPr lang="en-US" i="1" dirty="0" smtClean="0"/>
              <a:t> and from what we provided them, they spend.” (Qur’an 42:38)</a:t>
            </a:r>
            <a:endParaRPr lang="en-US" dirty="0" smtClean="0"/>
          </a:p>
          <a:p>
            <a:pPr lvl="0" algn="ctr">
              <a:buNone/>
            </a:pPr>
            <a:endParaRPr lang="en-US" sz="1800" dirty="0" smtClean="0"/>
          </a:p>
          <a:p>
            <a:pPr lvl="0">
              <a:buNone/>
            </a:pPr>
            <a:endParaRPr lang="en-US" sz="1800" dirty="0"/>
          </a:p>
          <a:p>
            <a:pPr lvl="0"/>
            <a:endParaRPr lang="en-US" sz="1800" dirty="0"/>
          </a:p>
          <a:p>
            <a:pPr lvl="0">
              <a:buNone/>
            </a:pPr>
            <a:endParaRPr lang="en-US" sz="1800" dirty="0"/>
          </a:p>
          <a:p>
            <a:pPr lvl="0">
              <a:buNone/>
            </a:pPr>
            <a:endParaRPr lang="en-US" sz="3600" dirty="0" smtClean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  <p:pic>
        <p:nvPicPr>
          <p:cNvPr id="4" name="Picture 3" descr="http://www.everyayah.com/data/images_png/42_38.pn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752601"/>
            <a:ext cx="8305800" cy="114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22376"/>
          </a:xfrm>
        </p:spPr>
        <p:txBody>
          <a:bodyPr>
            <a:noAutofit/>
          </a:bodyPr>
          <a:lstStyle/>
          <a:p>
            <a:pPr algn="ctr"/>
            <a:r>
              <a:rPr lang="en-US" dirty="0" err="1" smtClean="0"/>
              <a:t>Amruhum</a:t>
            </a:r>
            <a:r>
              <a:rPr lang="en-US" dirty="0" smtClean="0"/>
              <a:t> </a:t>
            </a:r>
            <a:r>
              <a:rPr lang="en-US" dirty="0" err="1" smtClean="0"/>
              <a:t>Shuraa</a:t>
            </a:r>
            <a:r>
              <a:rPr lang="en-US" dirty="0" smtClean="0"/>
              <a:t> </a:t>
            </a:r>
            <a:r>
              <a:rPr lang="en-US" dirty="0" err="1" smtClean="0"/>
              <a:t>Baynahum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Practical Meaning:</a:t>
            </a:r>
          </a:p>
          <a:p>
            <a:pPr algn="ctr">
              <a:buNone/>
            </a:pPr>
            <a:endParaRPr lang="en-US" sz="1800" dirty="0" smtClean="0"/>
          </a:p>
          <a:p>
            <a:r>
              <a:rPr lang="en-US" sz="3600" dirty="0" smtClean="0"/>
              <a:t>Obligatory NOT Optional</a:t>
            </a:r>
          </a:p>
          <a:p>
            <a:r>
              <a:rPr lang="en-US" sz="3600" dirty="0" smtClean="0"/>
              <a:t> Collective Decision Making Process Reaching a Group Consensus</a:t>
            </a:r>
          </a:p>
          <a:p>
            <a:r>
              <a:rPr lang="en-US" sz="3600" dirty="0" smtClean="0"/>
              <a:t>Directs a Specific Course of  Collective Action</a:t>
            </a:r>
          </a:p>
          <a:p>
            <a:pPr algn="ctr">
              <a:buNone/>
            </a:pPr>
            <a:r>
              <a:rPr lang="en-US" sz="2400" dirty="0" smtClean="0"/>
              <a:t>	</a:t>
            </a:r>
            <a:endParaRPr lang="en-US" sz="1800" dirty="0" smtClean="0"/>
          </a:p>
          <a:p>
            <a:pPr lvl="0">
              <a:buNone/>
            </a:pPr>
            <a:endParaRPr lang="en-US" sz="1800" dirty="0"/>
          </a:p>
          <a:p>
            <a:pPr lvl="0"/>
            <a:endParaRPr lang="en-US" sz="1800" dirty="0"/>
          </a:p>
          <a:p>
            <a:pPr lvl="0">
              <a:buNone/>
            </a:pPr>
            <a:endParaRPr lang="en-US" sz="1800" dirty="0"/>
          </a:p>
          <a:p>
            <a:pPr lvl="0">
              <a:buNone/>
            </a:pPr>
            <a:endParaRPr lang="en-US" sz="3600" dirty="0" smtClean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22376"/>
          </a:xfrm>
        </p:spPr>
        <p:txBody>
          <a:bodyPr>
            <a:noAutofit/>
          </a:bodyPr>
          <a:lstStyle/>
          <a:p>
            <a:pPr algn="ctr"/>
            <a:r>
              <a:rPr lang="en-US" dirty="0" err="1" smtClean="0"/>
              <a:t>Amruhum</a:t>
            </a:r>
            <a:r>
              <a:rPr lang="en-US" dirty="0" smtClean="0"/>
              <a:t> </a:t>
            </a:r>
            <a:r>
              <a:rPr lang="en-US" dirty="0" err="1" smtClean="0"/>
              <a:t>Shuraa</a:t>
            </a:r>
            <a:r>
              <a:rPr lang="en-US" dirty="0" smtClean="0"/>
              <a:t> </a:t>
            </a:r>
            <a:r>
              <a:rPr lang="en-US" dirty="0" err="1" smtClean="0"/>
              <a:t>Baynahum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b="1" dirty="0" err="1" smtClean="0"/>
              <a:t>Qur’anic</a:t>
            </a:r>
            <a:r>
              <a:rPr lang="en-US" sz="4000" b="1" dirty="0" smtClean="0"/>
              <a:t> Meaning:</a:t>
            </a:r>
          </a:p>
          <a:p>
            <a:pPr algn="ctr">
              <a:buNone/>
            </a:pPr>
            <a:endParaRPr lang="en-US" sz="4000" dirty="0" smtClean="0"/>
          </a:p>
          <a:p>
            <a:r>
              <a:rPr lang="en-US" sz="3600" b="1" dirty="0" err="1" smtClean="0"/>
              <a:t>Amruhum</a:t>
            </a:r>
            <a:endParaRPr lang="en-US" sz="3600" b="1" dirty="0" smtClean="0"/>
          </a:p>
          <a:p>
            <a:pPr lvl="1"/>
            <a:r>
              <a:rPr lang="en-US" dirty="0" smtClean="0"/>
              <a:t>Noun-Derived from the Arabic word </a:t>
            </a:r>
            <a:r>
              <a:rPr lang="en-US" i="1" dirty="0" smtClean="0"/>
              <a:t>“</a:t>
            </a:r>
            <a:r>
              <a:rPr lang="en-US" i="1" dirty="0" err="1" smtClean="0"/>
              <a:t>Amara</a:t>
            </a:r>
            <a:r>
              <a:rPr lang="en-US" i="1" dirty="0" smtClean="0"/>
              <a:t>”</a:t>
            </a:r>
          </a:p>
          <a:p>
            <a:pPr lvl="1"/>
            <a:r>
              <a:rPr lang="en-US" dirty="0" smtClean="0"/>
              <a:t>Means: </a:t>
            </a:r>
            <a:r>
              <a:rPr lang="en-US" b="1" i="1" dirty="0" smtClean="0"/>
              <a:t>Command, Authority, Order, Matter, or Affair</a:t>
            </a:r>
          </a:p>
          <a:p>
            <a:pPr lvl="1"/>
            <a:r>
              <a:rPr lang="en-US" dirty="0" smtClean="0"/>
              <a:t>Possessive Pronoun-</a:t>
            </a:r>
            <a:r>
              <a:rPr lang="en-US" i="1" dirty="0" smtClean="0"/>
              <a:t>”hum”</a:t>
            </a:r>
            <a:r>
              <a:rPr lang="en-US" dirty="0" smtClean="0"/>
              <a:t> means: </a:t>
            </a:r>
            <a:r>
              <a:rPr lang="en-US" b="1" i="1" dirty="0" smtClean="0"/>
              <a:t>Their</a:t>
            </a:r>
          </a:p>
          <a:p>
            <a:pPr>
              <a:buNone/>
            </a:pPr>
            <a:endParaRPr lang="en-US" sz="3600" b="1" dirty="0" smtClean="0"/>
          </a:p>
          <a:p>
            <a:pPr algn="ctr">
              <a:buNone/>
            </a:pPr>
            <a:r>
              <a:rPr lang="en-US" sz="2400" dirty="0" smtClean="0"/>
              <a:t>	</a:t>
            </a:r>
            <a:endParaRPr lang="en-US" sz="1800" dirty="0" smtClean="0"/>
          </a:p>
          <a:p>
            <a:pPr lvl="0">
              <a:buNone/>
            </a:pPr>
            <a:endParaRPr lang="en-US" sz="1800" dirty="0"/>
          </a:p>
          <a:p>
            <a:pPr lvl="0"/>
            <a:endParaRPr lang="en-US" sz="1800" dirty="0"/>
          </a:p>
          <a:p>
            <a:pPr lvl="0">
              <a:buNone/>
            </a:pPr>
            <a:endParaRPr lang="en-US" sz="1800" dirty="0"/>
          </a:p>
          <a:p>
            <a:pPr lvl="0">
              <a:buNone/>
            </a:pPr>
            <a:endParaRPr lang="en-US" sz="3600" dirty="0" smtClean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22376"/>
          </a:xfrm>
        </p:spPr>
        <p:txBody>
          <a:bodyPr>
            <a:noAutofit/>
          </a:bodyPr>
          <a:lstStyle/>
          <a:p>
            <a:pPr algn="ctr"/>
            <a:r>
              <a:rPr lang="en-US" dirty="0" err="1" smtClean="0"/>
              <a:t>Amruhum</a:t>
            </a:r>
            <a:r>
              <a:rPr lang="en-US" dirty="0" smtClean="0"/>
              <a:t> </a:t>
            </a:r>
            <a:r>
              <a:rPr lang="en-US" dirty="0" err="1" smtClean="0"/>
              <a:t>Shuraa</a:t>
            </a:r>
            <a:r>
              <a:rPr lang="en-US" dirty="0" smtClean="0"/>
              <a:t> </a:t>
            </a:r>
            <a:r>
              <a:rPr lang="en-US" dirty="0" err="1" smtClean="0"/>
              <a:t>Baynahum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err="1" smtClean="0"/>
              <a:t>Qur’anic</a:t>
            </a:r>
            <a:r>
              <a:rPr lang="en-US" sz="4000" b="1" dirty="0" smtClean="0"/>
              <a:t> Meaning:</a:t>
            </a:r>
          </a:p>
          <a:p>
            <a:pPr algn="ctr">
              <a:buNone/>
            </a:pPr>
            <a:endParaRPr lang="en-US" b="1" dirty="0" smtClean="0"/>
          </a:p>
          <a:p>
            <a:r>
              <a:rPr lang="en-US" sz="3600" b="1" dirty="0" err="1" smtClean="0"/>
              <a:t>Shuraa</a:t>
            </a:r>
            <a:endParaRPr lang="en-US" sz="3600" b="1" dirty="0" smtClean="0"/>
          </a:p>
          <a:p>
            <a:pPr lvl="1"/>
            <a:r>
              <a:rPr lang="en-US" dirty="0" smtClean="0"/>
              <a:t>Noun-Means:</a:t>
            </a:r>
            <a:r>
              <a:rPr lang="en-US" b="1" dirty="0" smtClean="0"/>
              <a:t> </a:t>
            </a:r>
            <a:r>
              <a:rPr lang="en-US" b="1" i="1" dirty="0" smtClean="0"/>
              <a:t>Consultation</a:t>
            </a:r>
          </a:p>
          <a:p>
            <a:r>
              <a:rPr lang="en-US" sz="3600" b="1" dirty="0" err="1" smtClean="0"/>
              <a:t>Baynahum</a:t>
            </a:r>
            <a:endParaRPr lang="en-US" sz="3600" b="1" dirty="0" smtClean="0"/>
          </a:p>
          <a:p>
            <a:pPr lvl="1"/>
            <a:r>
              <a:rPr lang="en-US" dirty="0" smtClean="0"/>
              <a:t>Preposition-</a:t>
            </a:r>
            <a:r>
              <a:rPr lang="en-US" i="1" dirty="0" smtClean="0"/>
              <a:t>”</a:t>
            </a:r>
            <a:r>
              <a:rPr lang="en-US" i="1" dirty="0" err="1" smtClean="0"/>
              <a:t>Bayna</a:t>
            </a:r>
            <a:r>
              <a:rPr lang="en-US" i="1" dirty="0" smtClean="0"/>
              <a:t>” </a:t>
            </a:r>
            <a:r>
              <a:rPr lang="en-US" dirty="0" smtClean="0"/>
              <a:t>Means:</a:t>
            </a:r>
            <a:r>
              <a:rPr lang="en-US" b="1" dirty="0" smtClean="0"/>
              <a:t> </a:t>
            </a:r>
            <a:r>
              <a:rPr lang="en-US" b="1" i="1" dirty="0" smtClean="0"/>
              <a:t>Between or Among</a:t>
            </a:r>
          </a:p>
          <a:p>
            <a:pPr lvl="1"/>
            <a:r>
              <a:rPr lang="en-US" dirty="0" smtClean="0"/>
              <a:t>Possessive Pronoun- </a:t>
            </a:r>
            <a:r>
              <a:rPr lang="en-US" i="1" dirty="0" smtClean="0"/>
              <a:t>“hum” </a:t>
            </a:r>
            <a:r>
              <a:rPr lang="en-US" dirty="0" smtClean="0"/>
              <a:t>Means:</a:t>
            </a:r>
            <a:r>
              <a:rPr lang="en-US" b="1" dirty="0" smtClean="0"/>
              <a:t> </a:t>
            </a:r>
            <a:r>
              <a:rPr lang="en-US" b="1" i="1" dirty="0" smtClean="0"/>
              <a:t>Them</a:t>
            </a:r>
          </a:p>
          <a:p>
            <a:pPr algn="ctr">
              <a:buNone/>
            </a:pPr>
            <a:r>
              <a:rPr lang="en-US" sz="2400" dirty="0" smtClean="0"/>
              <a:t>	</a:t>
            </a:r>
            <a:endParaRPr lang="en-US" sz="1800" dirty="0" smtClean="0"/>
          </a:p>
          <a:p>
            <a:pPr lvl="0">
              <a:buNone/>
            </a:pPr>
            <a:endParaRPr lang="en-US" sz="1800" dirty="0"/>
          </a:p>
          <a:p>
            <a:pPr lvl="0"/>
            <a:endParaRPr lang="en-US" sz="1800" dirty="0"/>
          </a:p>
          <a:p>
            <a:pPr lvl="0">
              <a:buNone/>
            </a:pPr>
            <a:endParaRPr lang="en-US" sz="1800" dirty="0"/>
          </a:p>
          <a:p>
            <a:pPr lvl="0">
              <a:buNone/>
            </a:pPr>
            <a:endParaRPr lang="en-US" sz="3600" dirty="0" smtClean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22376"/>
          </a:xfrm>
        </p:spPr>
        <p:txBody>
          <a:bodyPr>
            <a:noAutofit/>
          </a:bodyPr>
          <a:lstStyle/>
          <a:p>
            <a:pPr algn="ctr"/>
            <a:r>
              <a:rPr lang="en-US" dirty="0" err="1" smtClean="0"/>
              <a:t>Amruhum</a:t>
            </a:r>
            <a:r>
              <a:rPr lang="en-US" dirty="0" smtClean="0"/>
              <a:t> </a:t>
            </a:r>
            <a:r>
              <a:rPr lang="en-US" dirty="0" err="1" smtClean="0"/>
              <a:t>Shuraa</a:t>
            </a:r>
            <a:r>
              <a:rPr lang="en-US" dirty="0" smtClean="0"/>
              <a:t> </a:t>
            </a:r>
            <a:r>
              <a:rPr lang="en-US" dirty="0" err="1" smtClean="0"/>
              <a:t>Baynahum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err="1" smtClean="0"/>
              <a:t>Qur’anic</a:t>
            </a:r>
            <a:r>
              <a:rPr lang="en-US" sz="4000" b="1" dirty="0" smtClean="0"/>
              <a:t> Meaning: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2400" dirty="0" smtClean="0"/>
              <a:t>	</a:t>
            </a:r>
            <a:endParaRPr lang="en-US" sz="1800" dirty="0" smtClean="0"/>
          </a:p>
          <a:p>
            <a:pPr lvl="0" algn="ctr">
              <a:buNone/>
            </a:pPr>
            <a:r>
              <a:rPr lang="en-US" sz="3600" b="1" i="1" dirty="0" smtClean="0"/>
              <a:t>“…order their affairs </a:t>
            </a:r>
            <a:r>
              <a:rPr lang="en-US" sz="3600" i="1" dirty="0" smtClean="0"/>
              <a:t>(upon the principle of)</a:t>
            </a:r>
            <a:r>
              <a:rPr lang="en-US" sz="3600" b="1" i="1" dirty="0" smtClean="0"/>
              <a:t> mutual consultation…”</a:t>
            </a:r>
            <a:endParaRPr lang="en-US" sz="3600" dirty="0"/>
          </a:p>
          <a:p>
            <a:pPr lvl="0"/>
            <a:endParaRPr lang="en-US" sz="1800" dirty="0"/>
          </a:p>
          <a:p>
            <a:pPr lvl="0">
              <a:buNone/>
            </a:pPr>
            <a:endParaRPr lang="en-US" sz="1800" dirty="0"/>
          </a:p>
          <a:p>
            <a:pPr lvl="0">
              <a:buNone/>
            </a:pPr>
            <a:endParaRPr lang="en-US" sz="3600" dirty="0" smtClean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22376"/>
          </a:xfrm>
        </p:spPr>
        <p:txBody>
          <a:bodyPr>
            <a:noAutofit/>
          </a:bodyPr>
          <a:lstStyle/>
          <a:p>
            <a:pPr algn="ctr"/>
            <a:r>
              <a:rPr lang="en-US" dirty="0" err="1" smtClean="0"/>
              <a:t>Amruhum</a:t>
            </a:r>
            <a:r>
              <a:rPr lang="en-US" dirty="0" smtClean="0"/>
              <a:t> </a:t>
            </a:r>
            <a:r>
              <a:rPr lang="en-US" dirty="0" err="1" smtClean="0"/>
              <a:t>Shuraa</a:t>
            </a:r>
            <a:r>
              <a:rPr lang="en-US" dirty="0" smtClean="0"/>
              <a:t> </a:t>
            </a:r>
            <a:r>
              <a:rPr lang="en-US" dirty="0" err="1" smtClean="0"/>
              <a:t>Baynahum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8077200" cy="4571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Imam W. </a:t>
            </a:r>
            <a:r>
              <a:rPr lang="en-US" sz="4000" b="1" dirty="0" err="1" smtClean="0"/>
              <a:t>Deen</a:t>
            </a:r>
            <a:r>
              <a:rPr lang="en-US" sz="4000" b="1" dirty="0" smtClean="0"/>
              <a:t> Mohammed </a:t>
            </a:r>
            <a:r>
              <a:rPr lang="en-US" sz="4000" b="1" dirty="0" err="1" smtClean="0"/>
              <a:t>Tafseer</a:t>
            </a:r>
            <a:r>
              <a:rPr lang="en-US" sz="4000" b="1" dirty="0" smtClean="0"/>
              <a:t>:</a:t>
            </a:r>
            <a:endParaRPr lang="en-US" sz="4000" dirty="0" smtClean="0"/>
          </a:p>
          <a:p>
            <a:pPr>
              <a:buNone/>
            </a:pPr>
            <a:endParaRPr lang="en-US" sz="1800" b="1" dirty="0" smtClean="0"/>
          </a:p>
          <a:p>
            <a:pPr algn="ctr">
              <a:buNone/>
            </a:pPr>
            <a:r>
              <a:rPr lang="en-US" sz="2400" dirty="0" smtClean="0"/>
              <a:t>	</a:t>
            </a:r>
            <a:r>
              <a:rPr lang="en-US" sz="2800" dirty="0" smtClean="0"/>
              <a:t>“</a:t>
            </a:r>
            <a:r>
              <a:rPr lang="en-US" sz="2800" dirty="0"/>
              <a:t>G-d says to us, </a:t>
            </a:r>
            <a:r>
              <a:rPr lang="en-US" sz="2800" b="1" dirty="0"/>
              <a:t>‘</a:t>
            </a:r>
            <a:r>
              <a:rPr lang="en-US" sz="2800" b="1" i="1" dirty="0"/>
              <a:t>Order upon the principle of </a:t>
            </a:r>
            <a:r>
              <a:rPr lang="en-US" sz="2800" b="1" i="1" dirty="0" err="1"/>
              <a:t>Shuraa</a:t>
            </a:r>
            <a:r>
              <a:rPr lang="en-US" sz="2800" b="1" i="1" dirty="0"/>
              <a:t>, of mutual consultation…’</a:t>
            </a:r>
            <a:r>
              <a:rPr lang="en-US" sz="2800" i="1" dirty="0"/>
              <a:t> </a:t>
            </a:r>
            <a:r>
              <a:rPr lang="en-US" sz="2800" dirty="0"/>
              <a:t>This is a meeting of the minds, the mutual meeting of the best minds, discussing the matter and coming up with a consensus, a judgment they all support. Right? That’s what G-d says to </a:t>
            </a:r>
            <a:r>
              <a:rPr lang="en-US" sz="2800" dirty="0" smtClean="0"/>
              <a:t>do…”</a:t>
            </a:r>
            <a:endParaRPr lang="en-US" sz="2800" dirty="0"/>
          </a:p>
          <a:p>
            <a:pPr algn="ctr">
              <a:buNone/>
            </a:pPr>
            <a:r>
              <a:rPr lang="en-US" sz="2400" i="1" dirty="0" smtClean="0"/>
              <a:t>	</a:t>
            </a:r>
          </a:p>
          <a:p>
            <a:pPr algn="ctr">
              <a:buNone/>
            </a:pPr>
            <a:r>
              <a:rPr lang="en-US" sz="2400" i="1" dirty="0" smtClean="0"/>
              <a:t>March </a:t>
            </a:r>
            <a:r>
              <a:rPr lang="en-US" sz="2400" i="1" dirty="0"/>
              <a:t>14, 2008, Boston, Massachusetts</a:t>
            </a:r>
            <a:endParaRPr lang="en-US" sz="2400" dirty="0"/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endParaRPr lang="en-US" sz="1800" dirty="0"/>
          </a:p>
          <a:p>
            <a:pPr lvl="0"/>
            <a:endParaRPr lang="en-US" sz="1800" dirty="0"/>
          </a:p>
          <a:p>
            <a:pPr lvl="0">
              <a:buNone/>
            </a:pPr>
            <a:endParaRPr lang="en-US" sz="1800" dirty="0"/>
          </a:p>
          <a:p>
            <a:pPr lvl="0">
              <a:buNone/>
            </a:pPr>
            <a:endParaRPr lang="en-US" sz="3600" dirty="0" smtClean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800" i="1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56069</TotalTime>
  <Words>1265</Words>
  <Application>Microsoft Office PowerPoint</Application>
  <PresentationFormat>On-screen Show (4:3)</PresentationFormat>
  <Paragraphs>825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Arial</vt:lpstr>
      <vt:lpstr>Book Antiqua</vt:lpstr>
      <vt:lpstr>Calibri</vt:lpstr>
      <vt:lpstr>Corbel</vt:lpstr>
      <vt:lpstr>Lucida Handwriting</vt:lpstr>
      <vt:lpstr>Wingdings</vt:lpstr>
      <vt:lpstr>Wingdings 2</vt:lpstr>
      <vt:lpstr>Wingdings 3</vt:lpstr>
      <vt:lpstr>Module</vt:lpstr>
      <vt:lpstr>Developing Community with “Shuraa Baynahum”  Principles, Practices, &amp; Challenges</vt:lpstr>
      <vt:lpstr>Developing Our Community Life</vt:lpstr>
      <vt:lpstr>Developing Our Community Life</vt:lpstr>
      <vt:lpstr>Amruhum Shuraa Baynahum </vt:lpstr>
      <vt:lpstr>Amruhum Shuraa Baynahum </vt:lpstr>
      <vt:lpstr>Amruhum Shuraa Baynahum </vt:lpstr>
      <vt:lpstr>Amruhum Shuraa Baynahum </vt:lpstr>
      <vt:lpstr>Amruhum Shuraa Baynahum </vt:lpstr>
      <vt:lpstr>Amruhum Shuraa Baynahum </vt:lpstr>
      <vt:lpstr>Amruhum Shuraa Baynahum </vt:lpstr>
      <vt:lpstr>Amruhum Shuraa Baynahum </vt:lpstr>
      <vt:lpstr>Amruhum Shuraa Baynahum </vt:lpstr>
      <vt:lpstr>Amruhum Shuraa Baynahum </vt:lpstr>
      <vt:lpstr>Amruhum Shuraa Baynahum </vt:lpstr>
      <vt:lpstr>Amruhum Shuraa Baynahum </vt:lpstr>
      <vt:lpstr>Amruhum Shuraa Baynahum </vt:lpstr>
      <vt:lpstr>Amruhum Shuraa Baynahum </vt:lpstr>
      <vt:lpstr>Amruhum Shuraa Baynahum </vt:lpstr>
      <vt:lpstr>Amruhum Shuraa Baynahum </vt:lpstr>
      <vt:lpstr>Amruhum Shuraa Baynahum</vt:lpstr>
      <vt:lpstr>Amruhum Shuraa Baynahum</vt:lpstr>
      <vt:lpstr>Amruhum Shuraa Baynahum</vt:lpstr>
      <vt:lpstr>Amruhum Shuraa Baynahum</vt:lpstr>
      <vt:lpstr>Amruhum Shuraa Baynahum</vt:lpstr>
      <vt:lpstr>Amruhum Shuraa Baynahum</vt:lpstr>
      <vt:lpstr>Amruhum Shuraa Baynahum</vt:lpstr>
      <vt:lpstr>Amruhum Shuraa Baynahum</vt:lpstr>
      <vt:lpstr>Amruhum Shuraa Baynahum</vt:lpstr>
      <vt:lpstr>Amruhum Shuraa Baynahum</vt:lpstr>
      <vt:lpstr>Current Situation/Future Challenges</vt:lpstr>
      <vt:lpstr>Current Situation/Future Challenges</vt:lpstr>
      <vt:lpstr>Current Situation/Future Challenges</vt:lpstr>
      <vt:lpstr>Current Situation/Future Challenges</vt:lpstr>
      <vt:lpstr>Current Situation/Future Challenges</vt:lpstr>
      <vt:lpstr>Leadership Implications</vt:lpstr>
      <vt:lpstr>Leadership Implications</vt:lpstr>
      <vt:lpstr>Community Benefits</vt:lpstr>
      <vt:lpstr>Community Challenges</vt:lpstr>
      <vt:lpstr>Developing Community with “Shuraa Baynahum”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Our Community Life: Establishing “Islamic Democracy”</dc:title>
  <dc:creator>Bashir</dc:creator>
  <cp:lastModifiedBy>Owner</cp:lastModifiedBy>
  <cp:revision>213</cp:revision>
  <dcterms:created xsi:type="dcterms:W3CDTF">2014-10-06T02:30:51Z</dcterms:created>
  <dcterms:modified xsi:type="dcterms:W3CDTF">2015-10-13T02:40:46Z</dcterms:modified>
</cp:coreProperties>
</file>