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300" r:id="rId16"/>
    <p:sldId id="270" r:id="rId17"/>
    <p:sldId id="271" r:id="rId18"/>
    <p:sldId id="273" r:id="rId19"/>
    <p:sldId id="274" r:id="rId20"/>
    <p:sldId id="296" r:id="rId21"/>
    <p:sldId id="276" r:id="rId22"/>
    <p:sldId id="284" r:id="rId23"/>
    <p:sldId id="285" r:id="rId24"/>
    <p:sldId id="299" r:id="rId25"/>
    <p:sldId id="286" r:id="rId26"/>
    <p:sldId id="287" r:id="rId27"/>
    <p:sldId id="295" r:id="rId28"/>
    <p:sldId id="288" r:id="rId29"/>
    <p:sldId id="289" r:id="rId30"/>
    <p:sldId id="290" r:id="rId31"/>
    <p:sldId id="291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7" autoAdjust="0"/>
  </p:normalViewPr>
  <p:slideViewPr>
    <p:cSldViewPr>
      <p:cViewPr varScale="1">
        <p:scale>
          <a:sx n="60" d="100"/>
          <a:sy n="60" d="100"/>
        </p:scale>
        <p:origin x="-8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66A64-CD60-4989-9658-6EEDE65056AA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4DC7-9ECC-41E3-A5B6-01EF400AC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41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0FE73-BF82-4C5B-BC97-5C266488C6D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8E225-D823-4EEF-B63C-26428900F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647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E225-D823-4EEF-B63C-26428900F4D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7384C8-7748-401D-B7E7-F1C3B9FF22C1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363FF7-A199-41DF-ACDF-9A2C7737D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ng.com/images/search?q=human+body+outline&amp;qs=IM&amp;form=QBIR&amp;pq=human+body&amp;sc=8-10&amp;sp=7&amp;sk=IM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ng.com/images/search?q=human+body+outline&amp;qs=IM&amp;form=QBIR&amp;pq=human+body&amp;sc=8-10&amp;sp=7&amp;sk=IM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rpus.quran.com/wordbyword.jsp?chapter=30&amp;verse=3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31" Type="http://schemas.openxmlformats.org/officeDocument/2006/relationships/image" Target="../media/image41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7.jpeg"/><Relationship Id="rId30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corpus.quran.com/wordbyword.jsp?chapter=3&amp;verse=10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ng.com/images/search?q=african+american+man+silhouette&amp;qpvt=african+american+man+silhouette&amp;FORM=IG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8077200" cy="1524000"/>
          </a:xfrm>
        </p:spPr>
        <p:txBody>
          <a:bodyPr>
            <a:normAutofit/>
          </a:bodyPr>
          <a:lstStyle/>
          <a:p>
            <a:r>
              <a:rPr lang="en-US" b="1" dirty="0" smtClean="0"/>
              <a:t>Understanding Allah’s Natural Pattern for Our Development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8077200" cy="1499616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Imam </a:t>
            </a:r>
            <a:r>
              <a:rPr lang="en-US" sz="4000" b="1" dirty="0" err="1" smtClean="0">
                <a:solidFill>
                  <a:schemeClr val="tx1"/>
                </a:solidFill>
              </a:rPr>
              <a:t>Bashir</a:t>
            </a:r>
            <a:r>
              <a:rPr lang="en-US" sz="4000" b="1" dirty="0" smtClean="0">
                <a:solidFill>
                  <a:schemeClr val="tx1"/>
                </a:solidFill>
              </a:rPr>
              <a:t> Ali:</a:t>
            </a:r>
          </a:p>
          <a:p>
            <a:r>
              <a:rPr lang="en-US" sz="3800" i="1" dirty="0" smtClean="0">
                <a:solidFill>
                  <a:schemeClr val="tx1"/>
                </a:solidFill>
              </a:rPr>
              <a:t>Midwest Leadership Conference</a:t>
            </a:r>
          </a:p>
          <a:p>
            <a:r>
              <a:rPr lang="en-US" sz="3800" i="1" dirty="0" smtClean="0">
                <a:solidFill>
                  <a:schemeClr val="tx1"/>
                </a:solidFill>
              </a:rPr>
              <a:t>Cleveland, Ohio</a:t>
            </a:r>
          </a:p>
          <a:p>
            <a:r>
              <a:rPr lang="en-US" sz="4000" i="1" dirty="0" smtClean="0">
                <a:solidFill>
                  <a:schemeClr val="tx1"/>
                </a:solidFill>
              </a:rPr>
              <a:t>April  2014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ismillah - oval shaped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743200" y="457200"/>
            <a:ext cx="3657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Dynamism (Natural Motion)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In Our Human Nature</a:t>
            </a:r>
          </a:p>
          <a:p>
            <a:pPr>
              <a:buNone/>
            </a:pPr>
            <a:endParaRPr lang="en-US" sz="1600" dirty="0"/>
          </a:p>
          <a:p>
            <a:r>
              <a:rPr lang="en-US" dirty="0" smtClean="0"/>
              <a:t>Aspirations and Journey of the Soul</a:t>
            </a:r>
          </a:p>
          <a:p>
            <a:r>
              <a:rPr lang="en-US" dirty="0" smtClean="0"/>
              <a:t>Stages/Progression of Life</a:t>
            </a:r>
          </a:p>
          <a:p>
            <a:r>
              <a:rPr lang="en-US" dirty="0" smtClean="0"/>
              <a:t>Purpose </a:t>
            </a:r>
          </a:p>
          <a:p>
            <a:r>
              <a:rPr lang="en-US" dirty="0" smtClean="0"/>
              <a:t>Direction</a:t>
            </a:r>
          </a:p>
          <a:p>
            <a:r>
              <a:rPr lang="en-US" dirty="0" smtClean="0"/>
              <a:t>Destination</a:t>
            </a:r>
          </a:p>
          <a:p>
            <a:endParaRPr lang="en-US" dirty="0" smtClean="0"/>
          </a:p>
        </p:txBody>
      </p:sp>
      <p:pic>
        <p:nvPicPr>
          <p:cNvPr id="5" name="Picture 4" descr="http://2.bp.blogspot.com/-UoQWS-R6qGg/UTzNfUTFqJI/AAAAAAAAAGk/Y6H6oPWkib4/s1600/6039127-solar-system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077"/>
          <a:stretch>
            <a:fillRect/>
          </a:stretch>
        </p:blipFill>
        <p:spPr bwMode="auto">
          <a:xfrm>
            <a:off x="5019511" y="4802441"/>
            <a:ext cx="3294400" cy="175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ts3.mm.bing.net/th?&amp;id=HN.608012677372969718&amp;w=300&amp;h=300&amp;c=0&amp;pid=1.9&amp;rs=0&amp;p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657600"/>
            <a:ext cx="1643555" cy="161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Dynamism (Natural Motion)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In Our Community Life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sz="1050" dirty="0" smtClean="0"/>
          </a:p>
          <a:p>
            <a:r>
              <a:rPr lang="en-US" dirty="0" smtClean="0"/>
              <a:t>Time Dynamic </a:t>
            </a:r>
          </a:p>
          <a:p>
            <a:r>
              <a:rPr lang="en-US" dirty="0" smtClean="0"/>
              <a:t>Change Dynamic</a:t>
            </a:r>
          </a:p>
          <a:p>
            <a:r>
              <a:rPr lang="en-US" dirty="0" smtClean="0"/>
              <a:t>Progression Dynamic</a:t>
            </a:r>
          </a:p>
          <a:p>
            <a:r>
              <a:rPr lang="en-US" dirty="0" smtClean="0"/>
              <a:t>Oneness/Diversity Dynamic</a:t>
            </a:r>
          </a:p>
        </p:txBody>
      </p:sp>
      <p:pic>
        <p:nvPicPr>
          <p:cNvPr id="5" name="Picture 4" descr="http://2.bp.blogspot.com/-UoQWS-R6qGg/UTzNfUTFqJI/AAAAAAAAAGk/Y6H6oPWkib4/s1600/6039127-solar-system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077"/>
          <a:stretch>
            <a:fillRect/>
          </a:stretch>
        </p:blipFill>
        <p:spPr bwMode="auto">
          <a:xfrm>
            <a:off x="5029200" y="4724400"/>
            <a:ext cx="3665711" cy="198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ts3.mm.bing.net/th?&amp;id=HN.608012677372969718&amp;w=300&amp;h=300&amp;c=0&amp;pid=1.9&amp;rs=0&amp;p=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384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Complementary</a:t>
            </a:r>
          </a:p>
          <a:p>
            <a:r>
              <a:rPr lang="en-US" dirty="0" smtClean="0"/>
              <a:t>Interdependent </a:t>
            </a:r>
          </a:p>
          <a:p>
            <a:r>
              <a:rPr lang="en-US" dirty="0" smtClean="0"/>
              <a:t>Unique</a:t>
            </a:r>
            <a:endParaRPr lang="en-US" dirty="0"/>
          </a:p>
          <a:p>
            <a:pPr lvl="1" algn="ctr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3" descr="http://www.desktopas.com/files/2013/06/Milky-Way-Galaxy-Wallpaper-1920X108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759326" cy="274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esktopas.com/files/2013/06/Milky-Way-Galaxy-Wallpaper-1920X1080.jpg"/>
          <p:cNvPicPr/>
          <p:nvPr/>
        </p:nvPicPr>
        <p:blipFill>
          <a:blip r:embed="rId2" cstate="print">
            <a:lum brigh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80732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1"/>
            <a:ext cx="7391400" cy="44957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dirty="0" smtClean="0"/>
              <a:t>In Our Human Nature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Complementary/Interdependence of Self (Physical, Emotional, Mental, Moral, Spiritual) </a:t>
            </a:r>
          </a:p>
          <a:p>
            <a:r>
              <a:rPr lang="en-US" b="1" dirty="0" smtClean="0"/>
              <a:t>Complementary/Interdependence of Mates (Male and Female, Women and Men)</a:t>
            </a:r>
          </a:p>
          <a:p>
            <a:r>
              <a:rPr lang="en-US" b="1" dirty="0" smtClean="0"/>
              <a:t>Uniqueness of the Self/Soul</a:t>
            </a:r>
          </a:p>
          <a:p>
            <a:r>
              <a:rPr lang="en-US" b="1" dirty="0" smtClean="0"/>
              <a:t>Diversity of Talent and Purpose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esktopas.com/files/2013/06/Milky-Way-Galaxy-Wallpaper-1920X1080.jpg"/>
          <p:cNvPicPr/>
          <p:nvPr/>
        </p:nvPicPr>
        <p:blipFill>
          <a:blip r:embed="rId2" cstate="print">
            <a:lum brigh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80732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41910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In Our Community Life</a:t>
            </a:r>
          </a:p>
          <a:p>
            <a:endParaRPr lang="en-US" dirty="0"/>
          </a:p>
          <a:p>
            <a:r>
              <a:rPr lang="en-US" b="1" dirty="0" smtClean="0"/>
              <a:t>Our Social Roles (Men/Women)</a:t>
            </a:r>
          </a:p>
          <a:p>
            <a:r>
              <a:rPr lang="en-US" b="1" dirty="0" smtClean="0"/>
              <a:t>Our Ethnicities</a:t>
            </a:r>
          </a:p>
          <a:p>
            <a:r>
              <a:rPr lang="en-US" b="1" dirty="0" smtClean="0"/>
              <a:t>Our Languages and Geography</a:t>
            </a:r>
          </a:p>
          <a:p>
            <a:r>
              <a:rPr lang="en-US" b="1" dirty="0" smtClean="0"/>
              <a:t>Our Traditions/Cultures/Beliefs</a:t>
            </a:r>
          </a:p>
          <a:p>
            <a:r>
              <a:rPr lang="en-US" b="1" dirty="0" smtClean="0"/>
              <a:t>Institutions of Society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smillah - oval shaped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 bwMode="auto">
          <a:xfrm>
            <a:off x="2133600" y="2667000"/>
            <a:ext cx="47244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Oneness/Diversity Dynamic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895600" cy="685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4" name="Group 10"/>
          <p:cNvGrpSpPr/>
          <p:nvPr/>
        </p:nvGrpSpPr>
        <p:grpSpPr>
          <a:xfrm>
            <a:off x="1143744" y="1828800"/>
            <a:ext cx="6629399" cy="4038600"/>
            <a:chOff x="1143744" y="1828800"/>
            <a:chExt cx="6629399" cy="4038600"/>
          </a:xfrm>
        </p:grpSpPr>
        <p:sp>
          <p:nvSpPr>
            <p:cNvPr id="1027" name="WordArt 3"/>
            <p:cNvSpPr>
              <a:spLocks noChangeArrowheads="1" noChangeShapeType="1" noTextEdit="1"/>
            </p:cNvSpPr>
            <p:nvPr/>
          </p:nvSpPr>
          <p:spPr bwMode="auto">
            <a:xfrm rot="16200000">
              <a:off x="-31812" y="3387132"/>
              <a:ext cx="3068887" cy="717776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549363"/>
                </a:avLst>
              </a:prstTxWarp>
            </a:bodyPr>
            <a:lstStyle/>
            <a:p>
              <a:pPr algn="ctr" rtl="0"/>
              <a:r>
                <a:rPr lang="en-US" sz="1600" kern="10" spc="0" dirty="0" smtClean="0">
                  <a:ln w="9525">
                    <a:solidFill>
                      <a:srgbClr val="365F91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/>
                  <a:latin typeface="Book Antiqua"/>
                </a:rPr>
                <a:t>Dynamism</a:t>
              </a:r>
              <a:endParaRPr lang="en-US" sz="1600" kern="10" spc="0" dirty="0">
                <a:ln w="9525">
                  <a:solidFill>
                    <a:srgbClr val="365F9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Book Antiqua"/>
              </a:endParaRP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 rot="5400000">
              <a:off x="5879811" y="3512239"/>
              <a:ext cx="3068887" cy="717776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549363"/>
                </a:avLst>
              </a:prstTxWarp>
            </a:bodyPr>
            <a:lstStyle/>
            <a:p>
              <a:pPr algn="ctr" rtl="0"/>
              <a:r>
                <a:rPr lang="en-US" sz="1600" kern="10" spc="0" dirty="0" smtClean="0">
                  <a:ln w="9525">
                    <a:solidFill>
                      <a:srgbClr val="365F91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/>
                  <a:latin typeface="Book Antiqua"/>
                </a:rPr>
                <a:t>Dynamism</a:t>
              </a:r>
              <a:endParaRPr lang="en-US" sz="1600" kern="10" spc="0" dirty="0">
                <a:ln w="9525">
                  <a:solidFill>
                    <a:srgbClr val="365F9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Book Antiqua"/>
              </a:endParaRPr>
            </a:p>
          </p:txBody>
        </p:sp>
        <p:sp>
          <p:nvSpPr>
            <p:cNvPr id="19" name="Curved Right Arrow 19"/>
            <p:cNvSpPr>
              <a:spLocks noChangeArrowheads="1"/>
            </p:cNvSpPr>
            <p:nvPr/>
          </p:nvSpPr>
          <p:spPr bwMode="auto">
            <a:xfrm flipV="1">
              <a:off x="1484798" y="2057077"/>
              <a:ext cx="1413261" cy="3453252"/>
            </a:xfrm>
            <a:prstGeom prst="curvedRightArrow">
              <a:avLst>
                <a:gd name="adj1" fmla="val 23923"/>
                <a:gd name="adj2" fmla="val 47835"/>
                <a:gd name="adj3" fmla="val 25000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Curved Right Arrow 20"/>
            <p:cNvSpPr>
              <a:spLocks noChangeArrowheads="1"/>
            </p:cNvSpPr>
            <p:nvPr/>
          </p:nvSpPr>
          <p:spPr bwMode="auto">
            <a:xfrm rot="10800000" flipV="1">
              <a:off x="6045576" y="2135457"/>
              <a:ext cx="1411775" cy="3606997"/>
            </a:xfrm>
            <a:prstGeom prst="curvedRightArrow">
              <a:avLst>
                <a:gd name="adj1" fmla="val 24980"/>
                <a:gd name="adj2" fmla="val 49982"/>
                <a:gd name="adj3" fmla="val 25000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743200" y="1828800"/>
              <a:ext cx="342689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noProof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Book Antiqua" pitchFamily="18" charset="0"/>
                  <a:cs typeface="Arial" pitchFamily="34" charset="0"/>
                </a:rPr>
                <a:t>Oneness</a:t>
              </a:r>
              <a:endPara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712300" y="4872897"/>
              <a:ext cx="3562132" cy="99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noProof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Book Antiqua" pitchFamily="18" charset="0"/>
                  <a:cs typeface="Arial" pitchFamily="34" charset="0"/>
                </a:rPr>
                <a:t>Diversity</a:t>
              </a:r>
              <a:endPara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Balance/Proportion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dirty="0" smtClean="0"/>
              <a:t>In Our Human Nature</a:t>
            </a:r>
          </a:p>
          <a:p>
            <a:pPr algn="ctr">
              <a:buNone/>
            </a:pPr>
            <a:endParaRPr lang="en-US" sz="4000" dirty="0" smtClean="0"/>
          </a:p>
          <a:p>
            <a:r>
              <a:rPr lang="en-US" dirty="0" smtClean="0"/>
              <a:t>The </a:t>
            </a:r>
            <a:r>
              <a:rPr lang="en-US" smtClean="0"/>
              <a:t>Sawaa</a:t>
            </a:r>
            <a:r>
              <a:rPr lang="en-US" dirty="0" smtClean="0"/>
              <a:t> (Perfect Balance) of the Soul</a:t>
            </a:r>
          </a:p>
          <a:p>
            <a:r>
              <a:rPr lang="en-US" dirty="0" smtClean="0"/>
              <a:t>Our Physical Form</a:t>
            </a:r>
          </a:p>
          <a:p>
            <a:pPr lvl="1"/>
            <a:r>
              <a:rPr lang="en-US" dirty="0" smtClean="0"/>
              <a:t>External (Symmetry, Motion)</a:t>
            </a:r>
          </a:p>
          <a:p>
            <a:pPr lvl="1"/>
            <a:r>
              <a:rPr lang="en-US" dirty="0" smtClean="0"/>
              <a:t>Internal (Health)</a:t>
            </a:r>
          </a:p>
          <a:p>
            <a:r>
              <a:rPr lang="en-US" dirty="0" smtClean="0"/>
              <a:t>Life Balance</a:t>
            </a:r>
          </a:p>
          <a:p>
            <a:pPr lvl="1"/>
            <a:r>
              <a:rPr lang="en-US" dirty="0" smtClean="0"/>
              <a:t>Obligations</a:t>
            </a:r>
          </a:p>
          <a:p>
            <a:pPr lvl="1"/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Aspirations</a:t>
            </a:r>
            <a:endParaRPr lang="en-US" dirty="0"/>
          </a:p>
        </p:txBody>
      </p:sp>
      <p:pic>
        <p:nvPicPr>
          <p:cNvPr id="4" name="Picture 3" descr="http://ts2.mm.bing.net/th?id=HN.607996425210694676&amp;w=151&amp;h=183&amp;c=7&amp;rs=1&amp;pid=1.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Balance/Proportion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In Our Community Life</a:t>
            </a:r>
          </a:p>
          <a:p>
            <a:endParaRPr lang="en-US" dirty="0" smtClean="0"/>
          </a:p>
          <a:p>
            <a:r>
              <a:rPr lang="en-US" dirty="0" smtClean="0"/>
              <a:t>Unity/Diversity Balance</a:t>
            </a:r>
          </a:p>
          <a:p>
            <a:r>
              <a:rPr lang="en-US" dirty="0" smtClean="0"/>
              <a:t>Dynamism Balance</a:t>
            </a:r>
          </a:p>
          <a:p>
            <a:r>
              <a:rPr lang="en-US" dirty="0" smtClean="0"/>
              <a:t>Fairness</a:t>
            </a:r>
          </a:p>
          <a:p>
            <a:r>
              <a:rPr lang="en-US" dirty="0" smtClean="0"/>
              <a:t>Equality</a:t>
            </a:r>
          </a:p>
          <a:p>
            <a:r>
              <a:rPr lang="en-US" dirty="0" smtClean="0"/>
              <a:t>Justice</a:t>
            </a:r>
          </a:p>
        </p:txBody>
      </p:sp>
      <p:pic>
        <p:nvPicPr>
          <p:cNvPr id="4" name="Picture 3" descr="http://ts2.mm.bing.net/th?id=HN.607996425210694676&amp;w=151&amp;h=183&amp;c=7&amp;rs=1&amp;pid=1.7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2362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s4.mm.bing.net/th?&amp;id=HN.608016358161843671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5999"/>
            <a:ext cx="8001000" cy="4572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Rhythm/Harmony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In Our Human Nature</a:t>
            </a:r>
          </a:p>
          <a:p>
            <a:endParaRPr lang="en-US" dirty="0"/>
          </a:p>
          <a:p>
            <a:r>
              <a:rPr lang="en-US" b="1" dirty="0" smtClean="0"/>
              <a:t>Rhythm/Harmony of </a:t>
            </a:r>
            <a:r>
              <a:rPr lang="en-US" b="1" dirty="0"/>
              <a:t>O</a:t>
            </a:r>
            <a:r>
              <a:rPr lang="en-US" b="1" dirty="0" smtClean="0"/>
              <a:t>ur Soul</a:t>
            </a:r>
          </a:p>
          <a:p>
            <a:r>
              <a:rPr lang="en-US" b="1" dirty="0" smtClean="0"/>
              <a:t>Rhythm of Our Languages</a:t>
            </a:r>
          </a:p>
          <a:p>
            <a:r>
              <a:rPr lang="en-US" b="1" dirty="0" smtClean="0"/>
              <a:t>Rhythm/Harmony of Our Ear/Heart/Mind</a:t>
            </a:r>
          </a:p>
          <a:p>
            <a:r>
              <a:rPr lang="en-US" b="1" dirty="0" smtClean="0"/>
              <a:t>Rhythm/Harmony of Our Biology (Bio-rhythms)</a:t>
            </a:r>
          </a:p>
          <a:p>
            <a:r>
              <a:rPr lang="en-US" b="1" dirty="0" smtClean="0"/>
              <a:t>Harmony of Our Relationships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4.mm.bing.net/th?&amp;id=HN.608016358161843671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5999"/>
            <a:ext cx="8001000" cy="4572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Rhythm/Harmony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dirty="0" smtClean="0"/>
              <a:t>In Our Community Life</a:t>
            </a:r>
          </a:p>
          <a:p>
            <a:pPr algn="ctr">
              <a:buNone/>
            </a:pPr>
            <a:endParaRPr lang="en-US" dirty="0"/>
          </a:p>
          <a:p>
            <a:r>
              <a:rPr lang="en-US" b="1" dirty="0" smtClean="0"/>
              <a:t>Rhythm/Harmony of Our Faith Expressions</a:t>
            </a:r>
          </a:p>
          <a:p>
            <a:r>
              <a:rPr lang="en-US" b="1" dirty="0" smtClean="0"/>
              <a:t>Rhythm/Harmony of Our Cultural Expressions (i.e. Music, Poetry) </a:t>
            </a:r>
          </a:p>
          <a:p>
            <a:r>
              <a:rPr lang="en-US" b="1" dirty="0" smtClean="0"/>
              <a:t>Rhythm/Harmony of Our Competitive Sports</a:t>
            </a:r>
          </a:p>
          <a:p>
            <a:r>
              <a:rPr lang="en-US" b="1" dirty="0" smtClean="0"/>
              <a:t>Rhythms of History and Economic Cycles</a:t>
            </a:r>
          </a:p>
          <a:p>
            <a:r>
              <a:rPr lang="en-US" b="1" dirty="0" smtClean="0"/>
              <a:t>Harmony of Our Social Interaction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Holy Quran, </a:t>
            </a:r>
            <a:r>
              <a:rPr lang="en-US" dirty="0" err="1" smtClean="0"/>
              <a:t>Surah</a:t>
            </a:r>
            <a:r>
              <a:rPr lang="en-US" dirty="0" smtClean="0"/>
              <a:t> 30: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924800" cy="41909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“So set your purpose/direction for religion rightly inclined, </a:t>
            </a:r>
            <a:r>
              <a:rPr lang="en-US" b="1" i="1" dirty="0" smtClean="0"/>
              <a:t>Allah’s natural pattern</a:t>
            </a:r>
            <a:r>
              <a:rPr lang="en-US" i="1" dirty="0" smtClean="0"/>
              <a:t> </a:t>
            </a:r>
            <a:r>
              <a:rPr lang="en-US" b="1" i="1" dirty="0" smtClean="0"/>
              <a:t>which he created (and evolved) man on.</a:t>
            </a:r>
            <a:r>
              <a:rPr lang="en-US" i="1" dirty="0" smtClean="0"/>
              <a:t> Let there be no change in the nature/creation which Allah has made. That is the ever-true faith, yet most men do not know.”</a:t>
            </a:r>
            <a:endParaRPr lang="en-US" i="1" dirty="0"/>
          </a:p>
        </p:txBody>
      </p:sp>
      <p:pic>
        <p:nvPicPr>
          <p:cNvPr id="4" name="Picture 3" descr="http://www.everyayah.com/data/images_png/30_3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30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75191"/>
            <a:ext cx="8305800" cy="43970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“G-d says that </a:t>
            </a:r>
            <a:r>
              <a:rPr lang="en-US" b="1" i="1" dirty="0" smtClean="0"/>
              <a:t>He has established man on the order of the</a:t>
            </a:r>
            <a:r>
              <a:rPr lang="en-US" i="1" dirty="0" smtClean="0"/>
              <a:t> </a:t>
            </a:r>
            <a:r>
              <a:rPr lang="en-US" b="1" i="1" dirty="0" smtClean="0"/>
              <a:t>pattern found in the universe. He formed man to that pattern</a:t>
            </a:r>
            <a:r>
              <a:rPr lang="en-US" i="1" dirty="0" smtClean="0"/>
              <a:t>, and that is the pattern of behavior we call Islamic behavior.</a:t>
            </a:r>
          </a:p>
          <a:p>
            <a:pPr>
              <a:buNone/>
            </a:pPr>
            <a:r>
              <a:rPr lang="en-US" i="1" dirty="0" smtClean="0"/>
              <a:t>..It is </a:t>
            </a:r>
            <a:r>
              <a:rPr lang="en-US" b="1" i="1" dirty="0" smtClean="0"/>
              <a:t>not until Revelation comes that man really finds his purpose on this earth, purpose in the universe</a:t>
            </a:r>
            <a:r>
              <a:rPr lang="en-US" i="1" dirty="0" smtClean="0"/>
              <a:t>, and his true satisfaction in his heart and soul.” </a:t>
            </a:r>
          </a:p>
          <a:p>
            <a:pPr algn="ctr">
              <a:buNone/>
            </a:pPr>
            <a:r>
              <a:rPr lang="en-US" sz="3000" b="1" dirty="0" smtClean="0"/>
              <a:t>Imam W.D. Mohammed: </a:t>
            </a:r>
            <a:r>
              <a:rPr lang="en-US" sz="3000" b="1" i="1" dirty="0" smtClean="0"/>
              <a:t>Progressions Magazine</a:t>
            </a:r>
            <a:r>
              <a:rPr lang="en-US" sz="3000" b="1" dirty="0" smtClean="0"/>
              <a:t> August/September 1986</a:t>
            </a:r>
            <a:endParaRPr lang="en-US" sz="3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smillah - oval shaped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0"/>
          </a:blip>
          <a:stretch>
            <a:fillRect/>
          </a:stretch>
        </p:blipFill>
        <p:spPr bwMode="auto">
          <a:xfrm>
            <a:off x="914400" y="1600200"/>
            <a:ext cx="7315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352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Special History and </a:t>
            </a:r>
            <a:r>
              <a:rPr lang="en-US" dirty="0"/>
              <a:t>J</a:t>
            </a:r>
            <a:r>
              <a:rPr lang="en-US" dirty="0" smtClean="0"/>
              <a:t>ourney</a:t>
            </a:r>
          </a:p>
          <a:p>
            <a:r>
              <a:rPr lang="en-US" dirty="0" smtClean="0"/>
              <a:t>Our Purpose/Mission?</a:t>
            </a:r>
          </a:p>
          <a:p>
            <a:r>
              <a:rPr lang="en-US" dirty="0" smtClean="0"/>
              <a:t>Where we are now? (Present Challenges)</a:t>
            </a:r>
          </a:p>
          <a:p>
            <a:r>
              <a:rPr lang="en-US" dirty="0" smtClean="0"/>
              <a:t>Where are we going? (Development Agenda)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815609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Our Special History and Journey</a:t>
            </a:r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 smtClean="0"/>
          </a:p>
        </p:txBody>
      </p:sp>
      <p:pic>
        <p:nvPicPr>
          <p:cNvPr id="101" name="Picture 100" descr="Tiye The Nubian Queen of Egyp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2158246" cy="112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" name="Picture 101" descr="Hannibal Ruler of Carthage"/>
          <p:cNvPicPr/>
          <p:nvPr/>
        </p:nvPicPr>
        <p:blipFill>
          <a:blip r:embed="rId3" cstate="print"/>
          <a:srcRect l="5500" r="5229"/>
          <a:stretch>
            <a:fillRect/>
          </a:stretch>
        </p:blipFill>
        <p:spPr bwMode="auto">
          <a:xfrm>
            <a:off x="5486400" y="2057400"/>
            <a:ext cx="2425386" cy="112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http://ts1.mm.bing.net/th?id=VN.608038975464669778&amp;w=232&amp;h=130&amp;c=7&amp;rs=1&amp;pid=2.1"/>
          <p:cNvPicPr/>
          <p:nvPr/>
        </p:nvPicPr>
        <p:blipFill>
          <a:blip r:embed="rId4" cstate="print"/>
          <a:srcRect l="43293" t="981"/>
          <a:stretch>
            <a:fillRect/>
          </a:stretch>
        </p:blipFill>
        <p:spPr bwMode="auto">
          <a:xfrm>
            <a:off x="6629400" y="4876801"/>
            <a:ext cx="990600" cy="93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03" descr="http://ts2.mm.bing.net/th?&amp;id=HN.608055034341034930&amp;w=300&amp;h=300&amp;c=0&amp;pid=1.9&amp;rs=0&amp;p=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14801"/>
            <a:ext cx="990600" cy="131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Picture 107" descr="http://ts2.mm.bing.net/th?&amp;id=HN.608001849768870480&amp;w=300&amp;h=300&amp;c=0&amp;pid=1.9&amp;rs=0&amp;p=0"/>
          <p:cNvPicPr/>
          <p:nvPr/>
        </p:nvPicPr>
        <p:blipFill>
          <a:blip r:embed="rId6" cstate="print"/>
          <a:srcRect t="-2395" r="6239" b="18542"/>
          <a:stretch>
            <a:fillRect/>
          </a:stretch>
        </p:blipFill>
        <p:spPr bwMode="auto">
          <a:xfrm>
            <a:off x="5562600" y="5486400"/>
            <a:ext cx="990600" cy="8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Picture 108" descr="http://ts1.mm.bing.net/th?&amp;id=HN.608050709307132973&amp;w=300&amp;h=300&amp;c=0&amp;pid=1.9&amp;rs=0&amp;p=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3886201"/>
            <a:ext cx="762000" cy="95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109" descr="Hatshepsut The Ablest Queen of Far Antiquity"/>
          <p:cNvPicPr/>
          <p:nvPr/>
        </p:nvPicPr>
        <p:blipFill>
          <a:blip r:embed="rId8" cstate="print"/>
          <a:srcRect l="16978" t="3743" r="2958" b="9867"/>
          <a:stretch>
            <a:fillRect/>
          </a:stretch>
        </p:blipFill>
        <p:spPr bwMode="auto">
          <a:xfrm>
            <a:off x="457200" y="3276600"/>
            <a:ext cx="1828800" cy="84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1" name="Picture 110" descr="Mansa Kankan Musa King of Mali"/>
          <p:cNvPicPr/>
          <p:nvPr/>
        </p:nvPicPr>
        <p:blipFill>
          <a:blip r:embed="rId9" cstate="print"/>
          <a:srcRect l="10907" r="4377" b="7389"/>
          <a:stretch>
            <a:fillRect/>
          </a:stretch>
        </p:blipFill>
        <p:spPr bwMode="auto">
          <a:xfrm>
            <a:off x="3505200" y="2133600"/>
            <a:ext cx="1828800" cy="828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" name="Picture 111" descr="Thutmose III Pharaoh of Egypt"/>
          <p:cNvPicPr/>
          <p:nvPr/>
        </p:nvPicPr>
        <p:blipFill>
          <a:blip r:embed="rId10" cstate="print"/>
          <a:srcRect l="21804" t="4813" r="19197" b="11101"/>
          <a:stretch>
            <a:fillRect/>
          </a:stretch>
        </p:blipFill>
        <p:spPr bwMode="auto">
          <a:xfrm>
            <a:off x="1219200" y="3352800"/>
            <a:ext cx="1219200" cy="91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112" descr="Nefertari Nubian Queen of Egypt"/>
          <p:cNvPicPr/>
          <p:nvPr/>
        </p:nvPicPr>
        <p:blipFill>
          <a:blip r:embed="rId11" cstate="print"/>
          <a:srcRect l="32239" r="18710" b="6805"/>
          <a:stretch>
            <a:fillRect/>
          </a:stretch>
        </p:blipFill>
        <p:spPr bwMode="auto">
          <a:xfrm>
            <a:off x="4495800" y="2057400"/>
            <a:ext cx="990600" cy="992970"/>
          </a:xfrm>
          <a:prstGeom prst="hexagon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4" name="Picture 113" descr="Sunni Ali Beer King of Songhay"/>
          <p:cNvPicPr/>
          <p:nvPr/>
        </p:nvPicPr>
        <p:blipFill>
          <a:blip r:embed="rId12" cstate="print"/>
          <a:srcRect l="5836" r="36752" b="5882"/>
          <a:stretch>
            <a:fillRect/>
          </a:stretch>
        </p:blipFill>
        <p:spPr bwMode="auto">
          <a:xfrm>
            <a:off x="7467600" y="2895601"/>
            <a:ext cx="1257489" cy="100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14" descr="Idris Alooma Sultan of Bornu"/>
          <p:cNvPicPr/>
          <p:nvPr/>
        </p:nvPicPr>
        <p:blipFill>
          <a:blip r:embed="rId13" cstate="print"/>
          <a:srcRect l="2062" r="41526" b="5072"/>
          <a:stretch>
            <a:fillRect/>
          </a:stretch>
        </p:blipFill>
        <p:spPr bwMode="auto">
          <a:xfrm>
            <a:off x="2438400" y="2133600"/>
            <a:ext cx="1143000" cy="79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15" descr="http://ts1.mm.bing.net/th?&amp;id=HN.607988436576633173&amp;w=300&amp;h=300&amp;c=0&amp;pid=1.9&amp;rs=0&amp;p=0"/>
          <p:cNvPicPr/>
          <p:nvPr/>
        </p:nvPicPr>
        <p:blipFill>
          <a:blip r:embed="rId14" cstate="print"/>
          <a:srcRect b="29817"/>
          <a:stretch>
            <a:fillRect/>
          </a:stretch>
        </p:blipFill>
        <p:spPr bwMode="auto">
          <a:xfrm>
            <a:off x="6553200" y="4038601"/>
            <a:ext cx="990600" cy="75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" name="Picture 117" descr="http://ts1.mm.bing.net/th?&amp;id=HN.608044537444173112&amp;w=300&amp;h=300&amp;c=0&amp;pid=1.9&amp;rs=0&amp;p=0"/>
          <p:cNvPicPr/>
          <p:nvPr/>
        </p:nvPicPr>
        <p:blipFill>
          <a:blip r:embed="rId15" cstate="print"/>
          <a:srcRect t="10897"/>
          <a:stretch>
            <a:fillRect/>
          </a:stretch>
        </p:blipFill>
        <p:spPr bwMode="auto">
          <a:xfrm>
            <a:off x="7391400" y="3962401"/>
            <a:ext cx="762000" cy="89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Picture 118" descr="http://ts1.mm.bing.net/th?&amp;id=HN.608041908927727667&amp;w=300&amp;h=300&amp;c=0&amp;pid=1.9&amp;rs=0&amp;p=0"/>
          <p:cNvPicPr/>
          <p:nvPr/>
        </p:nvPicPr>
        <p:blipFill>
          <a:blip r:embed="rId16" cstate="print"/>
          <a:srcRect l="9448" t="-11801" r="13029" b="-81"/>
          <a:stretch>
            <a:fillRect/>
          </a:stretch>
        </p:blipFill>
        <p:spPr bwMode="auto">
          <a:xfrm>
            <a:off x="1371600" y="5105400"/>
            <a:ext cx="990600" cy="100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0" name="Picture 119" descr="http://ts1.mm.bing.net/th?&amp;id=HN.608005457540350617&amp;w=300&amp;h=300&amp;c=0&amp;pid=1.9&amp;rs=0&amp;p=0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86200" y="5638800"/>
            <a:ext cx="990600" cy="84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" name="Picture 120" descr="http://ts4.mm.bing.net/th?&amp;id=HN.608036712017365087&amp;w=300&amp;h=300&amp;c=0&amp;pid=1.9&amp;rs=0&amp;p=0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00600" y="5638800"/>
            <a:ext cx="838200" cy="84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" name="Picture 121" descr="http://ts3.mm.bing.net/th?&amp;id=HN.608034010473038721&amp;w=300&amp;h=300&amp;c=0&amp;pid=1.9&amp;rs=0&amp;p=0"/>
          <p:cNvPicPr/>
          <p:nvPr/>
        </p:nvPicPr>
        <p:blipFill>
          <a:blip r:embed="rId19" cstate="print"/>
          <a:srcRect l="14511" t="2326" r="16377" b="16393"/>
          <a:stretch>
            <a:fillRect/>
          </a:stretch>
        </p:blipFill>
        <p:spPr bwMode="auto">
          <a:xfrm>
            <a:off x="3048000" y="5410201"/>
            <a:ext cx="914400" cy="98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" name="Picture 122" descr="http://ts3.mm.bing.net/th?&amp;id=HN.608052749419873018&amp;w=300&amp;h=300&amp;c=0&amp;pid=1.9&amp;rs=0&amp;p=0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6000" y="5257801"/>
            <a:ext cx="838200" cy="95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" name="Picture 123" descr="http://ts2.mm.bing.net/th?&amp;id=HN.608048016366961050&amp;w=300&amp;h=300&amp;c=0&amp;pid=1.9&amp;rs=0&amp;p=0"/>
          <p:cNvPicPr/>
          <p:nvPr/>
        </p:nvPicPr>
        <p:blipFill>
          <a:blip r:embed="rId21" cstate="print"/>
          <a:srcRect l="12436" r="10307"/>
          <a:stretch>
            <a:fillRect/>
          </a:stretch>
        </p:blipFill>
        <p:spPr bwMode="auto">
          <a:xfrm>
            <a:off x="2971800" y="4191000"/>
            <a:ext cx="1066800" cy="130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" name="Picture 124" descr="http://ts4.mm.bing.net/th?&amp;id=HN.608051929081513523&amp;w=300&amp;h=300&amp;c=0&amp;pid=1.9&amp;rs=0&amp;p=0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09800" y="4191001"/>
            <a:ext cx="914400" cy="102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Picture 126" descr="http://ts3.mm.bing.net/th?&amp;id=HN.608030312506000625&amp;w=300&amp;h=300&amp;c=0&amp;pid=1.9&amp;rs=0&amp;p=0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4000" y="4267200"/>
            <a:ext cx="762000" cy="98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127" descr="http://ts1.mm.bing.net/th?&amp;id=HN.608002322210425783&amp;w=300&amp;h=300&amp;c=0&amp;pid=1.9&amp;rs=0&amp;p=0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0" y="4267200"/>
            <a:ext cx="838200" cy="98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" name="Picture 128" descr="http://www.anheuser-busch.com/s/uploads/Higgins_Bond_Akhenaton.jpg"/>
          <p:cNvPicPr/>
          <p:nvPr/>
        </p:nvPicPr>
        <p:blipFill>
          <a:blip r:embed="rId25" cstate="print"/>
          <a:srcRect l="1647" t="3000" r="3004"/>
          <a:stretch>
            <a:fillRect/>
          </a:stretch>
        </p:blipFill>
        <p:spPr bwMode="auto">
          <a:xfrm>
            <a:off x="2514600" y="3124200"/>
            <a:ext cx="2209800" cy="108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04" descr="http://www.anheuser-busch.com/s/uploads/Fort_Nandi.jpg"/>
          <p:cNvPicPr/>
          <p:nvPr/>
        </p:nvPicPr>
        <p:blipFill>
          <a:blip r:embed="rId26" cstate="print"/>
          <a:srcRect t="5514" b="13071"/>
          <a:stretch>
            <a:fillRect/>
          </a:stretch>
        </p:blipFill>
        <p:spPr bwMode="auto">
          <a:xfrm flipH="1">
            <a:off x="4724400" y="3048000"/>
            <a:ext cx="1981200" cy="105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06" descr="http://ts2.mm.bing.net/th?&amp;id=HN.608038447173206057&amp;w=300&amp;h=300&amp;c=0&amp;pid=1.9&amp;rs=0&amp;p=0"/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343400" y="3124201"/>
            <a:ext cx="914400" cy="103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" name="Picture 105" descr="http://ts3.mm.bing.net/th?&amp;id=HN.608001742386890494&amp;w=300&amp;h=300&amp;c=0&amp;pid=1.9&amp;rs=0&amp;p=0"/>
          <p:cNvPicPr/>
          <p:nvPr/>
        </p:nvPicPr>
        <p:blipFill>
          <a:blip r:embed="rId28" cstate="print"/>
          <a:srcRect l="9164" t="18903" r="11467"/>
          <a:stretch>
            <a:fillRect/>
          </a:stretch>
        </p:blipFill>
        <p:spPr bwMode="auto">
          <a:xfrm>
            <a:off x="3886200" y="3962400"/>
            <a:ext cx="1981200" cy="155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Picture 99" descr="Askia Muhammaed Toure King of Songhay"/>
          <p:cNvPicPr/>
          <p:nvPr/>
        </p:nvPicPr>
        <p:blipFill>
          <a:blip r:embed="rId29" cstate="print"/>
          <a:srcRect l="5318" t="-268" r="19150" b="2306"/>
          <a:stretch>
            <a:fillRect/>
          </a:stretch>
        </p:blipFill>
        <p:spPr bwMode="auto">
          <a:xfrm>
            <a:off x="1066800" y="1981201"/>
            <a:ext cx="1665838" cy="107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 descr="Queen Amina of Zaria"/>
          <p:cNvPicPr/>
          <p:nvPr/>
        </p:nvPicPr>
        <p:blipFill>
          <a:blip r:embed="rId30" cstate="print"/>
          <a:srcRect l="13159" r="14196"/>
          <a:stretch>
            <a:fillRect/>
          </a:stretch>
        </p:blipFill>
        <p:spPr bwMode="auto">
          <a:xfrm>
            <a:off x="6858000" y="1905001"/>
            <a:ext cx="2063247" cy="123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ts4.mm.bing.net/th?&amp;id=HN.608033271754982949&amp;w=300&amp;h=300&amp;c=0&amp;pid=1.9&amp;rs=0&amp;p=0"/>
          <p:cNvPicPr>
            <a:picLocks noChangeAspect="1" noChangeArrowheads="1"/>
          </p:cNvPicPr>
          <p:nvPr/>
        </p:nvPicPr>
        <p:blipFill>
          <a:blip r:embed="rId31" cstate="print"/>
          <a:srcRect l="16000" t="-8000" r="4000"/>
          <a:stretch>
            <a:fillRect/>
          </a:stretch>
        </p:blipFill>
        <p:spPr bwMode="auto">
          <a:xfrm>
            <a:off x="7620000" y="4800600"/>
            <a:ext cx="838200" cy="113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35" name="Picture 34" descr="http://ts1.mm.bing.net/th?&amp;id=HN.608035410640897273&amp;w=300&amp;h=300&amp;c=0&amp;pid=1.9&amp;rs=0&amp;p=0"/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629400" y="3124200"/>
            <a:ext cx="838200" cy="83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8077200" cy="4571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Our Purpose/Mission (HQ 3:104)</a:t>
            </a:r>
          </a:p>
          <a:p>
            <a:pPr>
              <a:buNone/>
            </a:pPr>
            <a:endParaRPr lang="en-US" sz="4000" i="1" dirty="0" smtClean="0"/>
          </a:p>
          <a:p>
            <a:pPr>
              <a:buNone/>
            </a:pPr>
            <a:r>
              <a:rPr lang="en-US" sz="4000" i="1" dirty="0" smtClean="0"/>
              <a:t>	</a:t>
            </a:r>
          </a:p>
          <a:p>
            <a:pPr>
              <a:buNone/>
            </a:pPr>
            <a:r>
              <a:rPr lang="en-US" i="1" dirty="0" smtClean="0"/>
              <a:t>	“Let there be from you a </a:t>
            </a:r>
            <a:r>
              <a:rPr lang="en-US" b="1" i="1" dirty="0" smtClean="0"/>
              <a:t>community</a:t>
            </a:r>
            <a:r>
              <a:rPr lang="en-US" i="1" dirty="0" smtClean="0"/>
              <a:t> inviting to  the goodness/prosperity; commanding universally recognized human excellence; preventing influences that void the human nature. Those, they, will be the successful.”</a:t>
            </a:r>
          </a:p>
          <a:p>
            <a:pPr algn="ctr">
              <a:buNone/>
            </a:pPr>
            <a:endParaRPr lang="en-US" sz="2800" i="1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</p:txBody>
      </p:sp>
      <p:pic>
        <p:nvPicPr>
          <p:cNvPr id="5" name="Picture 4" descr="http://www.everyayah.com/data/images_png/3_104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572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dirty="0" smtClean="0"/>
              <a:t>Our Purpose/Mission (IWDM Vision)</a:t>
            </a:r>
          </a:p>
          <a:p>
            <a:endParaRPr lang="en-US" dirty="0" smtClean="0"/>
          </a:p>
          <a:p>
            <a:r>
              <a:rPr lang="en-US" i="1" dirty="0" smtClean="0"/>
              <a:t>“Remake the World”</a:t>
            </a:r>
          </a:p>
          <a:p>
            <a:r>
              <a:rPr lang="en-US" i="1" dirty="0" smtClean="0"/>
              <a:t>“Islamic Democracy”</a:t>
            </a:r>
          </a:p>
          <a:p>
            <a:r>
              <a:rPr lang="en-US" i="1" dirty="0" smtClean="0"/>
              <a:t>“Model Muslim Communities”</a:t>
            </a:r>
          </a:p>
          <a:p>
            <a:r>
              <a:rPr lang="en-US" i="1" dirty="0" smtClean="0"/>
              <a:t>“New Africa”</a:t>
            </a:r>
          </a:p>
          <a:p>
            <a:r>
              <a:rPr lang="en-US" i="1" dirty="0" smtClean="0"/>
              <a:t>“ </a:t>
            </a:r>
            <a:r>
              <a:rPr lang="en-US" i="1" dirty="0" err="1" smtClean="0"/>
              <a:t>Ummatul</a:t>
            </a:r>
            <a:r>
              <a:rPr lang="en-US" i="1" dirty="0" smtClean="0"/>
              <a:t> </a:t>
            </a:r>
            <a:r>
              <a:rPr lang="en-US" i="1" dirty="0" err="1" smtClean="0"/>
              <a:t>Islameeyah</a:t>
            </a:r>
            <a:r>
              <a:rPr lang="en-US" i="1" dirty="0" smtClean="0"/>
              <a:t>”</a:t>
            </a:r>
          </a:p>
          <a:p>
            <a:r>
              <a:rPr lang="en-US" i="1" dirty="0" smtClean="0"/>
              <a:t>“Shared Freedom Space”</a:t>
            </a:r>
          </a:p>
          <a:p>
            <a:pPr>
              <a:buNone/>
            </a:pPr>
            <a:r>
              <a:rPr lang="en-US" i="1" dirty="0" smtClean="0"/>
              <a:t>					</a:t>
            </a:r>
            <a:endParaRPr lang="en-US" sz="2800" i="1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</p:txBody>
      </p:sp>
      <p:pic>
        <p:nvPicPr>
          <p:cNvPr id="5" name="Picture 4" descr="C:\Users\Rasheedah\AppData\Local\Microsoft\Windows\Temporary Internet Files\Content.IE5\XBRLERWS\VOL. 39, NO 28, APRIL 4, 2014_Page_17.jpg"/>
          <p:cNvPicPr/>
          <p:nvPr/>
        </p:nvPicPr>
        <p:blipFill>
          <a:blip r:embed="rId2" cstate="print"/>
          <a:srcRect l="4313" t="27435" r="22836" b="2494"/>
          <a:stretch>
            <a:fillRect/>
          </a:stretch>
        </p:blipFill>
        <p:spPr bwMode="auto">
          <a:xfrm>
            <a:off x="5715000" y="23622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smillah - oval shaped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0"/>
          </a:blip>
          <a:stretch>
            <a:fillRect/>
          </a:stretch>
        </p:blipFill>
        <p:spPr bwMode="auto">
          <a:xfrm>
            <a:off x="990600" y="1752600"/>
            <a:ext cx="7315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Where are we now? </a:t>
            </a:r>
          </a:p>
          <a:p>
            <a:pPr algn="ctr">
              <a:buNone/>
            </a:pPr>
            <a:r>
              <a:rPr lang="en-US" sz="4000" dirty="0" smtClean="0"/>
              <a:t>(Present Challenges)</a:t>
            </a:r>
          </a:p>
          <a:p>
            <a:pPr algn="ctr">
              <a:buNone/>
            </a:pPr>
            <a:endParaRPr lang="en-US" sz="2000" dirty="0" smtClean="0"/>
          </a:p>
          <a:p>
            <a:r>
              <a:rPr lang="en-US" dirty="0" smtClean="0"/>
              <a:t>Community in Transition</a:t>
            </a:r>
          </a:p>
          <a:p>
            <a:r>
              <a:rPr lang="en-US" dirty="0" smtClean="0"/>
              <a:t>Natural Progression</a:t>
            </a:r>
          </a:p>
          <a:p>
            <a:r>
              <a:rPr lang="en-US" dirty="0" smtClean="0"/>
              <a:t>Demographic Challenges</a:t>
            </a:r>
          </a:p>
          <a:p>
            <a:r>
              <a:rPr lang="en-US" dirty="0" smtClean="0"/>
              <a:t>Infrastructure Challenges</a:t>
            </a:r>
          </a:p>
          <a:p>
            <a:r>
              <a:rPr lang="en-US" dirty="0" smtClean="0"/>
              <a:t>Community Development Challenges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229600" cy="432080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500" dirty="0" smtClean="0"/>
              <a:t>Where are we going?(Development Agenda)</a:t>
            </a:r>
          </a:p>
          <a:p>
            <a:endParaRPr lang="en-US" dirty="0"/>
          </a:p>
          <a:p>
            <a:r>
              <a:rPr lang="en-US" dirty="0" smtClean="0"/>
              <a:t>For the Sake of Allah:</a:t>
            </a:r>
          </a:p>
          <a:p>
            <a:pPr lvl="1"/>
            <a:r>
              <a:rPr lang="en-US" b="1" dirty="0" smtClean="0"/>
              <a:t>Working Together to Build Community Life</a:t>
            </a:r>
          </a:p>
          <a:p>
            <a:pPr lvl="1"/>
            <a:r>
              <a:rPr lang="en-US" b="1" dirty="0" smtClean="0"/>
              <a:t>Trusting, Loving, and Forgiving Each Other</a:t>
            </a:r>
          </a:p>
          <a:p>
            <a:pPr lvl="1"/>
            <a:r>
              <a:rPr lang="en-US" b="1" dirty="0" smtClean="0"/>
              <a:t>Avoiding Divisive Behaviors</a:t>
            </a:r>
          </a:p>
          <a:p>
            <a:pPr lvl="1"/>
            <a:r>
              <a:rPr lang="en-US" b="1" dirty="0" smtClean="0"/>
              <a:t>Questioning Each Other</a:t>
            </a:r>
          </a:p>
          <a:p>
            <a:pPr lvl="1"/>
            <a:r>
              <a:rPr lang="en-US" b="1" dirty="0" smtClean="0"/>
              <a:t>Holding Each Other Accountable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4191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Growing </a:t>
            </a:r>
            <a:r>
              <a:rPr lang="en-US" dirty="0"/>
              <a:t>our Islamic knowledge, i.e.: </a:t>
            </a:r>
            <a:endParaRPr lang="en-US" sz="1800" dirty="0"/>
          </a:p>
          <a:p>
            <a:pPr lvl="1"/>
            <a:r>
              <a:rPr lang="en-US" b="1" dirty="0"/>
              <a:t>Knowledge of Quran, </a:t>
            </a:r>
            <a:r>
              <a:rPr lang="en-US" b="1" dirty="0" smtClean="0"/>
              <a:t>specifically </a:t>
            </a:r>
            <a:r>
              <a:rPr lang="en-US" b="1" dirty="0"/>
              <a:t>the language of Quran; </a:t>
            </a:r>
            <a:endParaRPr lang="en-US" b="1" dirty="0" smtClean="0"/>
          </a:p>
          <a:p>
            <a:pPr lvl="1"/>
            <a:r>
              <a:rPr lang="en-US" b="1" dirty="0" smtClean="0"/>
              <a:t>Understanding the foundation, principles, and connections (natural pattern) of Allah’s creation; </a:t>
            </a:r>
            <a:endParaRPr lang="en-US" b="1" dirty="0"/>
          </a:p>
          <a:p>
            <a:pPr lvl="1"/>
            <a:r>
              <a:rPr lang="en-US" b="1" dirty="0"/>
              <a:t>Understanding the life, example, and practices of the Prophet Muhammad [PBUH]; </a:t>
            </a:r>
            <a:endParaRPr lang="en-US" sz="1600" dirty="0"/>
          </a:p>
          <a:p>
            <a:pPr lvl="1"/>
            <a:r>
              <a:rPr lang="en-US" b="1" dirty="0"/>
              <a:t>Understanding </a:t>
            </a:r>
            <a:r>
              <a:rPr lang="en-US" b="1" dirty="0" smtClean="0"/>
              <a:t>natural, human, and Islamic history (including </a:t>
            </a:r>
            <a:r>
              <a:rPr lang="en-US" b="1" dirty="0"/>
              <a:t>our </a:t>
            </a:r>
            <a:r>
              <a:rPr lang="en-US" b="1" dirty="0" smtClean="0"/>
              <a:t>own); and</a:t>
            </a:r>
            <a:endParaRPr lang="en-US" sz="1600" dirty="0"/>
          </a:p>
          <a:p>
            <a:pPr lvl="1"/>
            <a:r>
              <a:rPr lang="en-US" b="1" dirty="0"/>
              <a:t>Understanding the language and thinking of Imam </a:t>
            </a:r>
            <a:r>
              <a:rPr lang="en-US" b="1" dirty="0" smtClean="0"/>
              <a:t>W. </a:t>
            </a:r>
            <a:r>
              <a:rPr lang="en-US" b="1" dirty="0" err="1" smtClean="0"/>
              <a:t>Deen</a:t>
            </a:r>
            <a:r>
              <a:rPr lang="en-US" b="1" dirty="0" smtClean="0"/>
              <a:t> </a:t>
            </a:r>
            <a:r>
              <a:rPr lang="en-US" b="1" dirty="0"/>
              <a:t>Mohammed</a:t>
            </a:r>
            <a:r>
              <a:rPr lang="en-US" b="1" dirty="0" smtClean="0"/>
              <a:t>).  </a:t>
            </a:r>
            <a:endParaRPr lang="en-US" sz="1600" dirty="0"/>
          </a:p>
          <a:p>
            <a:pPr>
              <a:buNone/>
            </a:pPr>
            <a:endParaRPr lang="en-US" sz="4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524000"/>
            <a:ext cx="8763000" cy="762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are we going? (Development Agenda)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82000" cy="41148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1200" dirty="0" smtClean="0">
                <a:latin typeface="+mj-lt"/>
              </a:rPr>
              <a:t>Developing </a:t>
            </a:r>
            <a:r>
              <a:rPr lang="en-US" sz="11200" dirty="0">
                <a:latin typeface="+mj-lt"/>
              </a:rPr>
              <a:t>the critical </a:t>
            </a:r>
            <a:r>
              <a:rPr lang="en-US" sz="11200" dirty="0" smtClean="0">
                <a:latin typeface="+mj-lt"/>
              </a:rPr>
              <a:t>institutions </a:t>
            </a:r>
            <a:r>
              <a:rPr lang="en-US" sz="11200" dirty="0">
                <a:latin typeface="+mj-lt"/>
              </a:rPr>
              <a:t>of community </a:t>
            </a:r>
            <a:r>
              <a:rPr lang="en-US" sz="11200" dirty="0" smtClean="0">
                <a:latin typeface="+mj-lt"/>
              </a:rPr>
              <a:t>life:</a:t>
            </a:r>
          </a:p>
          <a:p>
            <a:pPr lvl="0">
              <a:buNone/>
            </a:pPr>
            <a:endParaRPr lang="en-US" b="1" dirty="0">
              <a:latin typeface="+mj-lt"/>
            </a:endParaRPr>
          </a:p>
          <a:p>
            <a:pPr lvl="1"/>
            <a:r>
              <a:rPr lang="en-US" sz="11200" b="1" dirty="0"/>
              <a:t>Marriage and family life; </a:t>
            </a:r>
            <a:endParaRPr lang="en-US" sz="11200" dirty="0"/>
          </a:p>
          <a:p>
            <a:pPr lvl="1"/>
            <a:r>
              <a:rPr lang="en-US" sz="11200" b="1" dirty="0"/>
              <a:t>Education; </a:t>
            </a:r>
            <a:endParaRPr lang="en-US" sz="11200" dirty="0"/>
          </a:p>
          <a:p>
            <a:pPr lvl="1"/>
            <a:r>
              <a:rPr lang="en-US" sz="11200" b="1" dirty="0"/>
              <a:t>Economic and business development; </a:t>
            </a:r>
            <a:endParaRPr lang="en-US" sz="11200" dirty="0"/>
          </a:p>
          <a:p>
            <a:pPr lvl="1"/>
            <a:r>
              <a:rPr lang="en-US" sz="11200" b="1" dirty="0"/>
              <a:t>Culture; </a:t>
            </a:r>
            <a:endParaRPr lang="en-US" sz="11200" dirty="0"/>
          </a:p>
          <a:p>
            <a:pPr lvl="1"/>
            <a:r>
              <a:rPr lang="en-US" sz="11200" b="1" dirty="0"/>
              <a:t>Internal governance and external civic engagement; </a:t>
            </a:r>
            <a:endParaRPr lang="en-US" sz="11200" dirty="0"/>
          </a:p>
          <a:p>
            <a:pPr lvl="1"/>
            <a:r>
              <a:rPr lang="en-US" sz="11200" b="1" dirty="0"/>
              <a:t>Youth development; and </a:t>
            </a:r>
            <a:endParaRPr lang="en-US" sz="11200" dirty="0"/>
          </a:p>
          <a:p>
            <a:pPr lvl="1"/>
            <a:r>
              <a:rPr lang="en-US" sz="11200" b="1" dirty="0"/>
              <a:t>Leadership development</a:t>
            </a:r>
            <a:r>
              <a:rPr lang="en-US" sz="11200" dirty="0"/>
              <a:t>. </a:t>
            </a:r>
          </a:p>
          <a:p>
            <a:pPr>
              <a:buNone/>
            </a:pPr>
            <a:endParaRPr lang="en-US" sz="4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610600" cy="914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are we going? (Development Agenda)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7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800" dirty="0" smtClean="0"/>
              <a:t>Where are we going?(Development Agenda)</a:t>
            </a:r>
          </a:p>
          <a:p>
            <a:pPr lvl="0"/>
            <a:r>
              <a:rPr lang="en-US" sz="3500" dirty="0"/>
              <a:t>Continue to </a:t>
            </a:r>
            <a:r>
              <a:rPr lang="en-US" sz="3500" b="1" dirty="0"/>
              <a:t>develop Islamic democracy</a:t>
            </a:r>
            <a:r>
              <a:rPr lang="en-US" sz="3500" dirty="0"/>
              <a:t> and governance through </a:t>
            </a:r>
            <a:r>
              <a:rPr lang="en-US" sz="3500" b="1" dirty="0" err="1"/>
              <a:t>Shuraa</a:t>
            </a:r>
            <a:r>
              <a:rPr lang="en-US" sz="3500" b="1" dirty="0"/>
              <a:t> </a:t>
            </a:r>
            <a:r>
              <a:rPr lang="en-US" sz="3500" b="1" dirty="0" err="1"/>
              <a:t>Baynahum</a:t>
            </a:r>
            <a:r>
              <a:rPr lang="en-US" sz="3500" dirty="0"/>
              <a:t>; </a:t>
            </a:r>
          </a:p>
          <a:p>
            <a:pPr lvl="0"/>
            <a:r>
              <a:rPr lang="en-US" sz="3500" dirty="0"/>
              <a:t>Develop our ability to </a:t>
            </a:r>
            <a:r>
              <a:rPr lang="en-US" sz="3500" b="1" dirty="0"/>
              <a:t>communicate</a:t>
            </a:r>
            <a:r>
              <a:rPr lang="en-US" sz="3500" dirty="0"/>
              <a:t> </a:t>
            </a:r>
            <a:r>
              <a:rPr lang="en-US" sz="3500" b="1" dirty="0"/>
              <a:t>among the diversity of interests</a:t>
            </a:r>
            <a:r>
              <a:rPr lang="en-US" sz="3500" dirty="0"/>
              <a:t> in our community; </a:t>
            </a:r>
          </a:p>
          <a:p>
            <a:pPr lvl="0"/>
            <a:r>
              <a:rPr lang="en-US" sz="3500" b="1" dirty="0" smtClean="0"/>
              <a:t>Develop </a:t>
            </a:r>
            <a:r>
              <a:rPr lang="en-US" sz="3500" b="1" dirty="0"/>
              <a:t>talent and skills</a:t>
            </a:r>
            <a:r>
              <a:rPr lang="en-US" sz="3500" dirty="0"/>
              <a:t> for specific community needs (including the next generation of leaders);</a:t>
            </a:r>
          </a:p>
          <a:p>
            <a:pPr lvl="0"/>
            <a:r>
              <a:rPr lang="en-US" sz="3500" b="1" dirty="0"/>
              <a:t>Work together</a:t>
            </a:r>
            <a:r>
              <a:rPr lang="en-US" sz="3500" dirty="0"/>
              <a:t> toward common objectives; </a:t>
            </a:r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Imam W.D. Mohammed </a:t>
            </a:r>
            <a:r>
              <a:rPr lang="en-US" dirty="0" err="1" smtClean="0"/>
              <a:t>Tafseer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G-d says that </a:t>
            </a:r>
            <a:r>
              <a:rPr lang="en-US" b="1" i="1" dirty="0" smtClean="0"/>
              <a:t>this is the religion of </a:t>
            </a:r>
            <a:r>
              <a:rPr lang="en-US" b="1" i="1" dirty="0" err="1" smtClean="0"/>
              <a:t>Fitraa</a:t>
            </a:r>
            <a:r>
              <a:rPr lang="en-US" b="1" i="1" dirty="0" smtClean="0"/>
              <a:t>, the pattern upon which He evolved human life.</a:t>
            </a:r>
            <a:r>
              <a:rPr lang="en-US" i="1" dirty="0" smtClean="0"/>
              <a:t> So there was a </a:t>
            </a:r>
            <a:r>
              <a:rPr lang="en-US" b="1" i="1" dirty="0" smtClean="0"/>
              <a:t>pattern existing before our existence and then</a:t>
            </a:r>
            <a:r>
              <a:rPr lang="en-US" i="1" dirty="0" smtClean="0"/>
              <a:t> </a:t>
            </a:r>
            <a:r>
              <a:rPr lang="en-US" b="1" i="1" dirty="0" smtClean="0"/>
              <a:t>G-d created us to be fitted upon that pattern.</a:t>
            </a:r>
          </a:p>
          <a:p>
            <a:pPr>
              <a:buNone/>
            </a:pPr>
            <a:r>
              <a:rPr lang="en-US" i="1" dirty="0" smtClean="0"/>
              <a:t>…</a:t>
            </a:r>
            <a:r>
              <a:rPr lang="en-US" b="1" i="1" dirty="0" smtClean="0"/>
              <a:t>the whole creation is the teaching of G-d</a:t>
            </a:r>
            <a:r>
              <a:rPr lang="en-US" i="1" dirty="0" smtClean="0"/>
              <a:t> and He created the human intellect to live in that teaching environment.”</a:t>
            </a:r>
          </a:p>
          <a:p>
            <a:pPr algn="ctr">
              <a:buNone/>
            </a:pPr>
            <a:r>
              <a:rPr lang="en-US" sz="2800" b="1" dirty="0" smtClean="0"/>
              <a:t>Imam W.D. Mohammed: </a:t>
            </a:r>
            <a:r>
              <a:rPr lang="en-US" sz="2800" b="1" i="1" dirty="0" smtClean="0"/>
              <a:t>Mohammed Speaks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800" dirty="0" smtClean="0"/>
              <a:t>Where are we going?</a:t>
            </a:r>
          </a:p>
          <a:p>
            <a:pPr algn="ctr">
              <a:buNone/>
            </a:pPr>
            <a:r>
              <a:rPr lang="en-US" sz="3800" dirty="0" smtClean="0"/>
              <a:t>(Development Agenda)</a:t>
            </a:r>
          </a:p>
          <a:p>
            <a:pPr lvl="0"/>
            <a:r>
              <a:rPr lang="en-US" sz="3500" dirty="0"/>
              <a:t>Be </a:t>
            </a:r>
            <a:r>
              <a:rPr lang="en-US" sz="3500" b="1" dirty="0"/>
              <a:t>transparent</a:t>
            </a:r>
            <a:r>
              <a:rPr lang="en-US" sz="3500" dirty="0"/>
              <a:t> in our operations and </a:t>
            </a:r>
            <a:r>
              <a:rPr lang="en-US" sz="3500" b="1" dirty="0"/>
              <a:t>accountable</a:t>
            </a:r>
            <a:r>
              <a:rPr lang="en-US" sz="3500" dirty="0"/>
              <a:t> for results; </a:t>
            </a:r>
          </a:p>
          <a:p>
            <a:pPr lvl="0"/>
            <a:r>
              <a:rPr lang="en-US" sz="3500" b="1" dirty="0"/>
              <a:t>Communicate back to the community</a:t>
            </a:r>
            <a:r>
              <a:rPr lang="en-US" sz="3500" dirty="0"/>
              <a:t> on </a:t>
            </a:r>
            <a:r>
              <a:rPr lang="en-US" sz="3500" dirty="0" smtClean="0"/>
              <a:t>progress;</a:t>
            </a:r>
            <a:endParaRPr lang="en-US" sz="3500" dirty="0"/>
          </a:p>
          <a:p>
            <a:pPr lvl="0"/>
            <a:r>
              <a:rPr lang="en-US" sz="3500" b="1" dirty="0"/>
              <a:t>Inviting others</a:t>
            </a:r>
            <a:r>
              <a:rPr lang="en-US" sz="3500" dirty="0"/>
              <a:t> to learn and share our Islamic life </a:t>
            </a:r>
            <a:r>
              <a:rPr lang="en-US" sz="3500" b="1" dirty="0"/>
              <a:t>(</a:t>
            </a:r>
            <a:r>
              <a:rPr lang="en-US" sz="3500" b="1" dirty="0" err="1"/>
              <a:t>dawah</a:t>
            </a:r>
            <a:r>
              <a:rPr lang="en-US" sz="3500" b="1" dirty="0" smtClean="0"/>
              <a:t>)</a:t>
            </a:r>
            <a:r>
              <a:rPr lang="en-US" sz="3500" dirty="0" smtClean="0"/>
              <a:t>; </a:t>
            </a:r>
            <a:r>
              <a:rPr lang="en-US" sz="3500" dirty="0"/>
              <a:t>and </a:t>
            </a:r>
          </a:p>
          <a:p>
            <a:pPr lvl="0"/>
            <a:r>
              <a:rPr lang="en-US" sz="3500" dirty="0"/>
              <a:t>Learning from the best of other faith </a:t>
            </a:r>
            <a:r>
              <a:rPr lang="en-US" sz="3500" dirty="0" smtClean="0"/>
              <a:t>traditions</a:t>
            </a:r>
            <a:r>
              <a:rPr lang="en-US" sz="3500" dirty="0"/>
              <a:t> </a:t>
            </a:r>
            <a:r>
              <a:rPr lang="en-US" sz="3500" dirty="0" smtClean="0"/>
              <a:t>and </a:t>
            </a:r>
            <a:r>
              <a:rPr lang="en-US" sz="3500" b="1" dirty="0" smtClean="0"/>
              <a:t>cultivating Interfaith relationships</a:t>
            </a:r>
            <a:r>
              <a:rPr lang="en-US" sz="3500" dirty="0" smtClean="0"/>
              <a:t>.</a:t>
            </a:r>
            <a:endParaRPr lang="en-US" sz="3500" dirty="0"/>
          </a:p>
          <a:p>
            <a:pPr>
              <a:buNone/>
            </a:pPr>
            <a:endParaRPr lang="en-US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smillah - oval shaped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0"/>
          </a:blip>
          <a:stretch>
            <a:fillRect/>
          </a:stretch>
        </p:blipFill>
        <p:spPr bwMode="auto">
          <a:xfrm>
            <a:off x="914400" y="1600200"/>
            <a:ext cx="7315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Development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500" dirty="0" smtClean="0"/>
              <a:t>Where are we going?(Development Agenda)</a:t>
            </a:r>
          </a:p>
          <a:p>
            <a:endParaRPr lang="en-US" sz="3500" dirty="0" smtClean="0"/>
          </a:p>
          <a:p>
            <a:r>
              <a:rPr lang="en-US" sz="3500" dirty="0" smtClean="0"/>
              <a:t>Other Issues?...</a:t>
            </a:r>
          </a:p>
          <a:p>
            <a:r>
              <a:rPr lang="en-US" sz="3500" dirty="0" smtClean="0"/>
              <a:t>Questions?...</a:t>
            </a:r>
          </a:p>
          <a:p>
            <a:r>
              <a:rPr lang="en-US" sz="3500" dirty="0" smtClean="0"/>
              <a:t>Discussion…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smillah - oval shaped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0"/>
          </a:blip>
          <a:stretch>
            <a:fillRect/>
          </a:stretch>
        </p:blipFill>
        <p:spPr bwMode="auto">
          <a:xfrm>
            <a:off x="762000" y="1676400"/>
            <a:ext cx="7315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Understanding Allah’s Natural Pattern for Our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4582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err="1" smtClean="0">
                <a:solidFill>
                  <a:schemeClr val="accent4">
                    <a:lumMod val="50000"/>
                  </a:schemeClr>
                </a:solidFill>
              </a:rPr>
              <a:t>Shukran</a:t>
            </a: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Peace and Blessings!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smillah - oval shaped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60000"/>
          </a:blip>
          <a:stretch>
            <a:fillRect/>
          </a:stretch>
        </p:blipFill>
        <p:spPr bwMode="auto">
          <a:xfrm>
            <a:off x="1066800" y="1981200"/>
            <a:ext cx="7239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“Pattern” </a:t>
            </a:r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191000"/>
          </a:xfrm>
        </p:spPr>
        <p:txBody>
          <a:bodyPr/>
          <a:lstStyle/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b="1" i="1" dirty="0" smtClean="0"/>
              <a:t>“…something  designed or used as a model for making things”</a:t>
            </a:r>
          </a:p>
          <a:p>
            <a:pPr>
              <a:buNone/>
            </a:pPr>
            <a:endParaRPr lang="en-US" i="1" dirty="0"/>
          </a:p>
          <a:p>
            <a:pPr algn="ctr">
              <a:buNone/>
            </a:pPr>
            <a:r>
              <a:rPr lang="en-US" i="1" dirty="0" smtClean="0"/>
              <a:t>Merriam-Webster Dictionary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Allah’s Natural Pattern/</a:t>
            </a:r>
            <a:br>
              <a:rPr lang="en-US" dirty="0" smtClean="0"/>
            </a:br>
            <a:r>
              <a:rPr lang="en-US" dirty="0" smtClean="0"/>
              <a:t>Universal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Oneness/Unity/Connections</a:t>
            </a:r>
          </a:p>
          <a:p>
            <a:r>
              <a:rPr lang="en-US" dirty="0" smtClean="0"/>
              <a:t>Dynamism (Natural Motion)</a:t>
            </a:r>
          </a:p>
          <a:p>
            <a:r>
              <a:rPr lang="en-US" dirty="0" smtClean="0"/>
              <a:t>Diversity</a:t>
            </a:r>
          </a:p>
          <a:p>
            <a:r>
              <a:rPr lang="en-US" dirty="0" smtClean="0"/>
              <a:t>Balance/Proportion</a:t>
            </a:r>
          </a:p>
          <a:p>
            <a:r>
              <a:rPr lang="en-US" dirty="0" smtClean="0"/>
              <a:t>Rhythm/Harmony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3" descr="http://fabulousfifi.files.wordpress.com/2012/07/pyramid-of-giza-5000-years-old.jpeg?w=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657600" cy="2790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Oneness/Unity/Connections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800" dirty="0" smtClean="0"/>
          </a:p>
          <a:p>
            <a:r>
              <a:rPr lang="en-US" dirty="0" smtClean="0"/>
              <a:t>Creator</a:t>
            </a:r>
          </a:p>
          <a:p>
            <a:r>
              <a:rPr lang="en-US" dirty="0" smtClean="0"/>
              <a:t>Creation</a:t>
            </a:r>
          </a:p>
          <a:p>
            <a:r>
              <a:rPr lang="en-US" dirty="0" smtClean="0"/>
              <a:t>Humanity</a:t>
            </a:r>
          </a:p>
          <a:p>
            <a:r>
              <a:rPr lang="en-US" dirty="0" smtClean="0"/>
              <a:t>Origin</a:t>
            </a:r>
          </a:p>
          <a:p>
            <a:r>
              <a:rPr lang="en-US" dirty="0" smtClean="0"/>
              <a:t>Connected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257800" y="2514600"/>
            <a:ext cx="2667000" cy="2808513"/>
            <a:chOff x="5257800" y="2514600"/>
            <a:chExt cx="2667000" cy="2808513"/>
          </a:xfrm>
        </p:grpSpPr>
        <p:sp>
          <p:nvSpPr>
            <p:cNvPr id="11" name="Oval 37"/>
            <p:cNvSpPr>
              <a:spLocks noChangeArrowheads="1"/>
            </p:cNvSpPr>
            <p:nvPr/>
          </p:nvSpPr>
          <p:spPr bwMode="auto">
            <a:xfrm>
              <a:off x="5257800" y="2781532"/>
              <a:ext cx="2667000" cy="25415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5867400" y="2514600"/>
              <a:ext cx="1414833" cy="2484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0" b="1" i="0" u="none" strike="noStrike" normalizeH="0" baseline="0" noProof="1" smtClean="0">
                  <a:ln w="11430"/>
                  <a:solidFill>
                    <a:schemeClr val="accent4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CENA" pitchFamily="2" charset="0"/>
                  <a:cs typeface="Arial" pitchFamily="34" charset="0"/>
                </a:rPr>
                <a:t>1</a:t>
              </a:r>
              <a:endParaRPr kumimoji="0" lang="en-US" sz="20000" b="1" i="0" u="none" strike="noStrike" normalizeH="0" baseline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ENA" pitchFamily="2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Oneness/Unity/Connections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In Our Human Nature</a:t>
            </a:r>
          </a:p>
          <a:p>
            <a:endParaRPr lang="en-US" dirty="0"/>
          </a:p>
          <a:p>
            <a:r>
              <a:rPr lang="en-US" dirty="0" smtClean="0"/>
              <a:t>Origin (Single Soul)</a:t>
            </a:r>
          </a:p>
          <a:p>
            <a:r>
              <a:rPr lang="en-US" dirty="0" smtClean="0"/>
              <a:t>One Nature (Muslim)</a:t>
            </a:r>
          </a:p>
          <a:p>
            <a:r>
              <a:rPr lang="en-US" dirty="0" smtClean="0"/>
              <a:t>One Family (Humanity)</a:t>
            </a:r>
          </a:p>
          <a:p>
            <a:r>
              <a:rPr lang="en-US" dirty="0" smtClean="0"/>
              <a:t>One Community (Unity)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15000" y="2514600"/>
            <a:ext cx="2667000" cy="2808513"/>
            <a:chOff x="5257800" y="2514600"/>
            <a:chExt cx="2667000" cy="2808513"/>
          </a:xfrm>
        </p:grpSpPr>
        <p:sp>
          <p:nvSpPr>
            <p:cNvPr id="9" name="Oval 37"/>
            <p:cNvSpPr>
              <a:spLocks noChangeArrowheads="1"/>
            </p:cNvSpPr>
            <p:nvPr/>
          </p:nvSpPr>
          <p:spPr bwMode="auto">
            <a:xfrm>
              <a:off x="5257800" y="2781532"/>
              <a:ext cx="2667000" cy="25415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867400" y="2514600"/>
              <a:ext cx="1414833" cy="2484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0" b="1" i="0" u="none" strike="noStrike" normalizeH="0" baseline="0" noProof="1" smtClean="0">
                  <a:ln w="11430"/>
                  <a:solidFill>
                    <a:schemeClr val="accent4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CENA" pitchFamily="2" charset="0"/>
                  <a:cs typeface="Arial" pitchFamily="34" charset="0"/>
                </a:rPr>
                <a:t>1</a:t>
              </a:r>
              <a:endParaRPr kumimoji="0" lang="en-US" sz="20000" b="1" i="0" u="none" strike="noStrike" normalizeH="0" baseline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ENA" pitchFamily="2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Oneness/Unity/Connections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In Our Community Life</a:t>
            </a:r>
          </a:p>
          <a:p>
            <a:endParaRPr lang="en-US" dirty="0"/>
          </a:p>
          <a:p>
            <a:pPr algn="ctr">
              <a:buNone/>
            </a:pP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38400" y="2590800"/>
            <a:ext cx="4572000" cy="3893658"/>
            <a:chOff x="0" y="0"/>
            <a:chExt cx="4371975" cy="4171950"/>
          </a:xfrm>
        </p:grpSpPr>
        <p:sp>
          <p:nvSpPr>
            <p:cNvPr id="5" name="Oval 4"/>
            <p:cNvSpPr/>
            <p:nvPr/>
          </p:nvSpPr>
          <p:spPr>
            <a:xfrm>
              <a:off x="0" y="0"/>
              <a:ext cx="4371975" cy="41719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0F243E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2425" y="342900"/>
              <a:ext cx="3686175" cy="3505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632423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4375" y="676275"/>
              <a:ext cx="2933700" cy="283718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4F6228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14425" y="1066800"/>
              <a:ext cx="2171700" cy="2057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403152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19225" y="1400175"/>
              <a:ext cx="1533525" cy="14122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984806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10" name="Picture 9" descr="http://ts4.mm.bing.net/th?id=H.4623009502659791&amp;w=169&amp;h=174&amp;c=7&amp;rs=1&amp;pid=1.7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81125"/>
              <a:ext cx="1371600" cy="14763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14475" y="9525"/>
              <a:ext cx="1343660" cy="41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solidFill>
                    <a:srgbClr val="0F243E"/>
                  </a:solidFill>
                  <a:effectLst/>
                  <a:latin typeface="Calibri"/>
                  <a:ea typeface="Calibri"/>
                  <a:cs typeface="Times New Roman"/>
                </a:rPr>
                <a:t>Humanity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504950" y="342900"/>
              <a:ext cx="1329690" cy="57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effectLst/>
                  <a:latin typeface="Calibri"/>
                  <a:ea typeface="Calibri"/>
                  <a:cs typeface="Times New Roman"/>
                </a:rPr>
                <a:t>Society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619250" y="1076325"/>
              <a:ext cx="1065524" cy="39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effectLst/>
                  <a:latin typeface="Calibri"/>
                  <a:ea typeface="Calibri"/>
                  <a:cs typeface="Times New Roman"/>
                </a:rPr>
                <a:t>Family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562100" y="723900"/>
              <a:ext cx="1191895" cy="52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>
                  <a:effectLst/>
                  <a:latin typeface="Calibri"/>
                  <a:ea typeface="Calibri"/>
                  <a:cs typeface="Times New Roman"/>
                </a:rPr>
                <a:t>Community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647825" y="1828800"/>
              <a:ext cx="106489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50" b="1">
                  <a:solidFill>
                    <a:srgbClr val="F2F2F2"/>
                  </a:solidFill>
                  <a:effectLst/>
                  <a:latin typeface="Calibri"/>
                  <a:ea typeface="Calibri"/>
                  <a:cs typeface="Times New Roman"/>
                </a:rPr>
                <a:t>Individual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Dynamism (Natural Motion)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Power/Force/Energy/Motion/Action</a:t>
            </a:r>
          </a:p>
          <a:p>
            <a:r>
              <a:rPr lang="en-US" dirty="0" smtClean="0"/>
              <a:t>Life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Directional</a:t>
            </a:r>
          </a:p>
          <a:p>
            <a:r>
              <a:rPr lang="en-US" dirty="0" smtClean="0"/>
              <a:t>Purposeful</a:t>
            </a:r>
          </a:p>
          <a:p>
            <a:r>
              <a:rPr lang="en-US" dirty="0" smtClean="0"/>
              <a:t>Progressive</a:t>
            </a:r>
          </a:p>
        </p:txBody>
      </p:sp>
      <p:pic>
        <p:nvPicPr>
          <p:cNvPr id="4" name="Picture 3" descr="http://2.bp.blogspot.com/-UoQWS-R6qGg/UTzNfUTFqJI/AAAAAAAAAGk/Y6H6oPWkib4/s1600/6039127-solar-system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077"/>
          <a:stretch>
            <a:fillRect/>
          </a:stretch>
        </p:blipFill>
        <p:spPr bwMode="auto">
          <a:xfrm>
            <a:off x="4876800" y="4267200"/>
            <a:ext cx="3665711" cy="198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ts3.mm.bing.net/th?&amp;id=HN.608012677372969718&amp;w=300&amp;h=300&amp;c=0&amp;pid=1.9&amp;rs=0&amp;p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16296</TotalTime>
  <Words>906</Words>
  <Application>Microsoft Office PowerPoint</Application>
  <PresentationFormat>On-screen Show (4:3)</PresentationFormat>
  <Paragraphs>244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Understanding Allah’s Natural Pattern for Our Development</vt:lpstr>
      <vt:lpstr>Holy Quran, Surah 30: 30</vt:lpstr>
      <vt:lpstr>Imam W.D. Mohammed Tafseer </vt:lpstr>
      <vt:lpstr>“Pattern” Definition</vt:lpstr>
      <vt:lpstr>Allah’s Natural Pattern/ Universal Principles</vt:lpstr>
      <vt:lpstr>Oneness/Unity/Connections </vt:lpstr>
      <vt:lpstr>Oneness/Unity/Connections </vt:lpstr>
      <vt:lpstr>Oneness/Unity/Connections </vt:lpstr>
      <vt:lpstr>Dynamism (Natural Motion)</vt:lpstr>
      <vt:lpstr>Dynamism (Natural Motion)</vt:lpstr>
      <vt:lpstr>Dynamism (Natural Motion)</vt:lpstr>
      <vt:lpstr>Diversity</vt:lpstr>
      <vt:lpstr>Diversity</vt:lpstr>
      <vt:lpstr>Diversity</vt:lpstr>
      <vt:lpstr>Oneness/Diversity Dynamic </vt:lpstr>
      <vt:lpstr>Balance/Proportion</vt:lpstr>
      <vt:lpstr>Balance/Proportion</vt:lpstr>
      <vt:lpstr>Rhythm/Harmony</vt:lpstr>
      <vt:lpstr>Rhythm/Harmony</vt:lpstr>
      <vt:lpstr>In Summary…</vt:lpstr>
      <vt:lpstr>Community Development Discussion</vt:lpstr>
      <vt:lpstr>Community Development Discussion</vt:lpstr>
      <vt:lpstr>Community Development Discussion</vt:lpstr>
      <vt:lpstr>Community Development Discussion</vt:lpstr>
      <vt:lpstr>Community Development Discussion</vt:lpstr>
      <vt:lpstr>Community Development Discussion</vt:lpstr>
      <vt:lpstr>Community Development Discussion</vt:lpstr>
      <vt:lpstr>Community Development Discussion</vt:lpstr>
      <vt:lpstr>Community Development Discussion</vt:lpstr>
      <vt:lpstr>Community Development Discussion</vt:lpstr>
      <vt:lpstr>Community Development Discussion</vt:lpstr>
      <vt:lpstr>Understanding Allah’s Natural Pattern for Our Development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Natural Principles for Human and Community Development</dc:title>
  <dc:creator>Bashir</dc:creator>
  <cp:lastModifiedBy>Bashir</cp:lastModifiedBy>
  <cp:revision>138</cp:revision>
  <dcterms:created xsi:type="dcterms:W3CDTF">2014-03-22T03:35:06Z</dcterms:created>
  <dcterms:modified xsi:type="dcterms:W3CDTF">2015-08-08T01:06:39Z</dcterms:modified>
</cp:coreProperties>
</file>